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4"/>
  </p:sldMasterIdLst>
  <p:notesMasterIdLst>
    <p:notesMasterId r:id="rId19"/>
  </p:notesMasterIdLst>
  <p:sldIdLst>
    <p:sldId id="297" r:id="rId5"/>
    <p:sldId id="318" r:id="rId6"/>
    <p:sldId id="322" r:id="rId7"/>
    <p:sldId id="334" r:id="rId8"/>
    <p:sldId id="336" r:id="rId9"/>
    <p:sldId id="323" r:id="rId10"/>
    <p:sldId id="326" r:id="rId11"/>
    <p:sldId id="327" r:id="rId12"/>
    <p:sldId id="329" r:id="rId13"/>
    <p:sldId id="331" r:id="rId14"/>
    <p:sldId id="332" r:id="rId15"/>
    <p:sldId id="328" r:id="rId16"/>
    <p:sldId id="338" r:id="rId17"/>
    <p:sldId id="339" r:id="rId18"/>
  </p:sldIdLst>
  <p:sldSz cx="9144000" cy="5143500" type="screen16x9"/>
  <p:notesSz cx="6858000" cy="2238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5760" userDrawn="1">
          <p15:clr>
            <a:srgbClr val="A4A3A4"/>
          </p15:clr>
        </p15:guide>
        <p15:guide id="2" orient="horz" pos="162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ACBCC"/>
    <a:srgbClr val="DCDCD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BFEA419B-BCDB-4C27-8AB2-1E94C2BD932B}">
  <a:tblStyle styleId="{BFEA419B-BCDB-4C27-8AB2-1E94C2BD932B}" styleName="Elsevier">
    <a:wholeTbl>
      <a:tcTxStyle>
        <a:fontRef idx="minor">
          <a:prstClr val="black"/>
        </a:fontRef>
        <a:schemeClr val="dk1"/>
      </a:tcTxStyle>
      <a:tcStyle>
        <a:tcBdr>
          <a:left>
            <a:ln w="0" cmpd="sng">
              <a:solidFill>
                <a:schemeClr val="lt1"/>
              </a:solidFill>
            </a:ln>
          </a:left>
          <a:right>
            <a:ln w="0" cmpd="sng">
              <a:solidFill>
                <a:schemeClr val="lt1"/>
              </a:solidFill>
            </a:ln>
          </a:right>
          <a:top>
            <a:ln w="0" cmpd="sng">
              <a:solidFill>
                <a:schemeClr val="lt1"/>
              </a:solidFill>
            </a:ln>
          </a:top>
          <a:bottom>
            <a:ln w="12700" cmpd="sng">
              <a:solidFill>
                <a:srgbClr val="DCDCDD"/>
              </a:solidFill>
            </a:ln>
          </a:bottom>
          <a:insideH>
            <a:ln w="12700" cmpd="sng">
              <a:solidFill>
                <a:srgbClr val="DCDCDD"/>
              </a:solidFill>
            </a:ln>
          </a:insideH>
          <a:insideV>
            <a:ln w="0" cmpd="sng">
              <a:solidFill>
                <a:schemeClr val="dk1"/>
              </a:solidFill>
            </a:ln>
          </a:insideV>
        </a:tcBdr>
        <a:fill>
          <a:solidFill>
            <a:schemeClr val="lt1"/>
          </a:solidFill>
        </a:fill>
      </a:tcStyle>
    </a:wholeTbl>
    <a:band1H>
      <a:tcStyle>
        <a:tcBdr/>
        <a:fill>
          <a:solidFill>
            <a:schemeClr val="lt1"/>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12700" cmpd="sng">
              <a:solidFill>
                <a:schemeClr val="lt1"/>
              </a:solidFill>
            </a:ln>
          </a:top>
        </a:tcBdr>
        <a:fill>
          <a:solidFill>
            <a:schemeClr val="accent1"/>
          </a:solidFill>
        </a:fill>
      </a:tcStyle>
    </a:lastRow>
    <a:firstRow>
      <a:tcTxStyle b="on">
        <a:fontRef idx="minor">
          <a:prstClr val="black"/>
        </a:fontRef>
        <a:schemeClr val="dk1"/>
      </a:tcTxStyle>
      <a:tcStyle>
        <a:tcBdr>
          <a:bottom>
            <a:ln w="12700" cmpd="sng">
              <a:solidFill>
                <a:srgbClr val="FF6C00"/>
              </a:solidFill>
            </a:ln>
          </a:bottom>
        </a:tcBdr>
        <a:fill>
          <a:solidFill>
            <a:schemeClr val="l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406" autoAdjust="0"/>
    <p:restoredTop sz="74494" autoAdjust="0"/>
  </p:normalViewPr>
  <p:slideViewPr>
    <p:cSldViewPr snapToGrid="0" showGuides="1">
      <p:cViewPr varScale="1">
        <p:scale>
          <a:sx n="82" d="100"/>
          <a:sy n="82" d="100"/>
        </p:scale>
        <p:origin x="126" y="72"/>
      </p:cViewPr>
      <p:guideLst>
        <p:guide pos="5760"/>
        <p:guide orient="horz" pos="1620"/>
      </p:guideLst>
    </p:cSldViewPr>
  </p:slideViewPr>
  <p:notesTextViewPr>
    <p:cViewPr>
      <p:scale>
        <a:sx n="3" d="2"/>
        <a:sy n="3" d="2"/>
      </p:scale>
      <p:origin x="0" y="0"/>
    </p:cViewPr>
  </p:notesTextViewPr>
  <p:sorterViewPr>
    <p:cViewPr>
      <p:scale>
        <a:sx n="66" d="100"/>
        <a:sy n="66" d="100"/>
      </p:scale>
      <p:origin x="0" y="0"/>
    </p:cViewPr>
  </p:sorterViewPr>
  <p:notesViewPr>
    <p:cSldViewPr snapToGrid="0">
      <p:cViewPr varScale="1">
        <p:scale>
          <a:sx n="255" d="100"/>
          <a:sy n="255" d="100"/>
        </p:scale>
        <p:origin x="222" y="-298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19DD4CF-C917-4D69-9374-6EFF2E9F78C3}" type="datetimeFigureOut">
              <a:rPr lang="de-DE" smtClean="0"/>
              <a:t>09.12.2021</a:t>
            </a:fld>
            <a:endParaRPr lang="de-D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de-D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7443C7B-F938-4CE9-A268-32817172635B}" type="slidenum">
              <a:rPr lang="de-DE" smtClean="0"/>
              <a:t>‹#›</a:t>
            </a:fld>
            <a:endParaRPr lang="de-DE"/>
          </a:p>
        </p:txBody>
      </p:sp>
    </p:spTree>
    <p:extLst>
      <p:ext uri="{BB962C8B-B14F-4D97-AF65-F5344CB8AC3E}">
        <p14:creationId xmlns:p14="http://schemas.microsoft.com/office/powerpoint/2010/main" val="23687407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1</a:t>
            </a:fld>
            <a:endParaRPr lang="de-DE"/>
          </a:p>
        </p:txBody>
      </p:sp>
    </p:spTree>
    <p:extLst>
      <p:ext uri="{BB962C8B-B14F-4D97-AF65-F5344CB8AC3E}">
        <p14:creationId xmlns:p14="http://schemas.microsoft.com/office/powerpoint/2010/main" val="3781481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Since this is an </a:t>
            </a:r>
            <a:r>
              <a:rPr lang="en-GB" dirty="0"/>
              <a:t>Editor´s Choice workflow: </a:t>
            </a:r>
            <a:endParaRPr lang="en-US" dirty="0">
              <a:cs typeface="Calibri"/>
            </a:endParaRPr>
          </a:p>
          <a:p>
            <a:r>
              <a:rPr lang="en-US" b="1" dirty="0"/>
              <a:t>[Click 1]</a:t>
            </a:r>
            <a:r>
              <a:rPr lang="en-US" dirty="0"/>
              <a:t> Serena will be presented with a list of available receiver journal. She then chooses the appropriate journal or journals</a:t>
            </a:r>
          </a:p>
          <a:p>
            <a:r>
              <a:rPr lang="en-US" b="1" dirty="0"/>
              <a:t>[Click 2] </a:t>
            </a:r>
            <a:r>
              <a:rPr lang="en-US" dirty="0"/>
              <a:t>and sends the decision letter. </a:t>
            </a:r>
          </a:p>
          <a:p>
            <a:r>
              <a:rPr lang="en-US" b="1" dirty="0"/>
              <a:t>[Click 3]</a:t>
            </a:r>
            <a:r>
              <a:rPr lang="en-US" dirty="0"/>
              <a:t> The decision letter informs the Author that the journal participates in Elsevier´s ATS, that there’s no need to reformat or resubmit and that the transfer of their manuscript will be done for them.</a:t>
            </a:r>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10</a:t>
            </a:fld>
            <a:endParaRPr lang="de-DE"/>
          </a:p>
        </p:txBody>
      </p:sp>
    </p:spTree>
    <p:extLst>
      <p:ext uri="{BB962C8B-B14F-4D97-AF65-F5344CB8AC3E}">
        <p14:creationId xmlns:p14="http://schemas.microsoft.com/office/powerpoint/2010/main" val="404140485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[Click 1] </a:t>
            </a:r>
            <a:r>
              <a:rPr lang="en-US" dirty="0"/>
              <a:t>Jack is the author of the manuscript “Valuable Research”. He will first receive the editor´s decision letter with a link to accept or decline the transfer offer. If he decides he wants to transfer the paper he can do it in four easy steps by clicking on the link in the email. </a:t>
            </a:r>
          </a:p>
          <a:p>
            <a:endParaRPr lang="en-US" dirty="0">
              <a:cs typeface="Calibri"/>
            </a:endParaRPr>
          </a:p>
          <a:p>
            <a:r>
              <a:rPr lang="en-US" b="1" dirty="0"/>
              <a:t>[Click 2]</a:t>
            </a:r>
            <a:r>
              <a:rPr lang="en-US" dirty="0"/>
              <a:t> Step 1: The corresponding author will receive an email to confirm the transfer. </a:t>
            </a:r>
            <a:endParaRPr lang="en-US" dirty="0">
              <a:cs typeface="Calibri"/>
            </a:endParaRPr>
          </a:p>
          <a:p>
            <a:r>
              <a:rPr lang="en-US" b="1" dirty="0"/>
              <a:t>[Click 3] </a:t>
            </a:r>
            <a:r>
              <a:rPr lang="en-US" b="0" dirty="0"/>
              <a:t>Step</a:t>
            </a:r>
            <a:r>
              <a:rPr lang="en-US" b="1" dirty="0"/>
              <a:t> </a:t>
            </a:r>
            <a:r>
              <a:rPr lang="en-US" dirty="0"/>
              <a:t>2.  After confirmation, the manuscript will transfer to the selected receiver journal. </a:t>
            </a:r>
            <a:endParaRPr lang="en-US" dirty="0">
              <a:cs typeface="Calibri"/>
            </a:endParaRPr>
          </a:p>
          <a:p>
            <a:r>
              <a:rPr lang="en-US" b="1" dirty="0"/>
              <a:t>[Click 4] </a:t>
            </a:r>
            <a:r>
              <a:rPr lang="en-US" b="0" dirty="0"/>
              <a:t>Step</a:t>
            </a:r>
            <a:r>
              <a:rPr lang="en-US" b="1" dirty="0"/>
              <a:t> </a:t>
            </a:r>
            <a:r>
              <a:rPr lang="en-US" dirty="0"/>
              <a:t>3. The receiver journal will send emails to the corresponding author asking them to sign in to their Editorial Manager site and continue with the submission. </a:t>
            </a:r>
            <a:endParaRPr lang="en-US" dirty="0">
              <a:cs typeface="Calibri"/>
            </a:endParaRPr>
          </a:p>
          <a:p>
            <a:r>
              <a:rPr lang="en-US" b="1" dirty="0"/>
              <a:t>[Click 5] </a:t>
            </a:r>
            <a:r>
              <a:rPr lang="en-US" b="0" dirty="0"/>
              <a:t>Step</a:t>
            </a:r>
            <a:r>
              <a:rPr lang="en-US" b="1" dirty="0"/>
              <a:t> </a:t>
            </a:r>
            <a:r>
              <a:rPr lang="en-US" dirty="0"/>
              <a:t>4. The authors can make any desired changes before approving the PDF, and they can cancel at any time. </a:t>
            </a:r>
            <a:endParaRPr lang="en-US"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11</a:t>
            </a:fld>
            <a:endParaRPr lang="de-DE"/>
          </a:p>
        </p:txBody>
      </p:sp>
    </p:spTree>
    <p:extLst>
      <p:ext uri="{BB962C8B-B14F-4D97-AF65-F5344CB8AC3E}">
        <p14:creationId xmlns:p14="http://schemas.microsoft.com/office/powerpoint/2010/main" val="4210884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[Click 1] </a:t>
            </a:r>
            <a:r>
              <a:rPr lang="en-US" dirty="0"/>
              <a:t>Zoe is the editor of the receiver journal, journal B. She will see the paper “Valuable Research” in her New Assignment folder. </a:t>
            </a:r>
          </a:p>
          <a:p>
            <a:endParaRPr lang="en-US" dirty="0">
              <a:cs typeface="Calibri"/>
            </a:endParaRPr>
          </a:p>
          <a:p>
            <a:r>
              <a:rPr lang="en-US" b="1" dirty="0"/>
              <a:t>[Click 2]</a:t>
            </a:r>
            <a:r>
              <a:rPr lang="en-US" dirty="0"/>
              <a:t> She will be able to identify transferred manuscripts via specific </a:t>
            </a:r>
            <a:r>
              <a:rPr lang="en-US" b="1" dirty="0"/>
              <a:t>ATS</a:t>
            </a:r>
            <a:r>
              <a:rPr lang="en-US" dirty="0"/>
              <a:t> </a:t>
            </a:r>
            <a:r>
              <a:rPr lang="en-US" b="1" dirty="0"/>
              <a:t>flags </a:t>
            </a:r>
            <a:r>
              <a:rPr lang="en-US" b="0" dirty="0"/>
              <a:t>which will show on the action list for the manuscript </a:t>
            </a:r>
            <a:r>
              <a:rPr lang="en-US" dirty="0"/>
              <a:t>and</a:t>
            </a:r>
            <a:endParaRPr lang="en-GB" dirty="0"/>
          </a:p>
          <a:p>
            <a:r>
              <a:rPr lang="en-US" b="1" dirty="0"/>
              <a:t>[Click 3] </a:t>
            </a:r>
            <a:r>
              <a:rPr lang="en-US" dirty="0"/>
              <a:t>a special </a:t>
            </a:r>
            <a:r>
              <a:rPr lang="en-US" b="1" dirty="0"/>
              <a:t>Transfer Information</a:t>
            </a:r>
            <a:r>
              <a:rPr lang="en-US" b="0" dirty="0"/>
              <a:t> section </a:t>
            </a:r>
            <a:r>
              <a:rPr lang="en-US" dirty="0"/>
              <a:t>in the details tab. </a:t>
            </a:r>
            <a:endParaRPr lang="en-GB" dirty="0">
              <a:cs typeface="Calibri"/>
            </a:endParaRPr>
          </a:p>
          <a:p>
            <a:endParaRPr lang="en-US" dirty="0"/>
          </a:p>
          <a:p>
            <a:r>
              <a:rPr lang="en-US" dirty="0"/>
              <a:t>If transfer takes place after peer review, review reports and details are transferred along with the article. </a:t>
            </a:r>
            <a:r>
              <a:rPr lang="en-US" b="1"/>
              <a:t>[Click 4] </a:t>
            </a:r>
            <a:r>
              <a:rPr lang="en-US" dirty="0"/>
              <a:t>To view the reviewers recommendations, click on the link “View Transferred Information”</a:t>
            </a:r>
            <a:endParaRPr lang="en-GB" dirty="0">
              <a:cs typeface="Calibri" panose="020F0502020204030204"/>
            </a:endParaRPr>
          </a:p>
          <a:p>
            <a:endParaRPr lang="en-US"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12</a:t>
            </a:fld>
            <a:endParaRPr lang="de-DE"/>
          </a:p>
        </p:txBody>
      </p:sp>
    </p:spTree>
    <p:extLst>
      <p:ext uri="{BB962C8B-B14F-4D97-AF65-F5344CB8AC3E}">
        <p14:creationId xmlns:p14="http://schemas.microsoft.com/office/powerpoint/2010/main" val="30464922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a:t>[Click 1]</a:t>
            </a:r>
            <a:r>
              <a:rPr lang="en-GB"/>
              <a:t> In this illustration we can see the reviewers comments that were transferred along the submission. </a:t>
            </a:r>
            <a:r>
              <a:rPr lang="en-US"/>
              <a:t>The reviews and/or review contact details are included for the Receiver Journal depending on the permission given by each reviewer.</a:t>
            </a:r>
            <a:endParaRPr lang="en-US" dirty="0"/>
          </a:p>
          <a:p>
            <a:endParaRPr lang="en-US" dirty="0"/>
          </a:p>
          <a:p>
            <a:endParaRPr lang="en-US"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13</a:t>
            </a:fld>
            <a:endParaRPr lang="de-DE"/>
          </a:p>
        </p:txBody>
      </p:sp>
    </p:spTree>
    <p:extLst>
      <p:ext uri="{BB962C8B-B14F-4D97-AF65-F5344CB8AC3E}">
        <p14:creationId xmlns:p14="http://schemas.microsoft.com/office/powerpoint/2010/main" val="29619699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14</a:t>
            </a:fld>
            <a:endParaRPr lang="de-DE"/>
          </a:p>
        </p:txBody>
      </p:sp>
    </p:spTree>
    <p:extLst>
      <p:ext uri="{BB962C8B-B14F-4D97-AF65-F5344CB8AC3E}">
        <p14:creationId xmlns:p14="http://schemas.microsoft.com/office/powerpoint/2010/main" val="1464022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Our agenda today asks these three main questions:</a:t>
            </a:r>
            <a:endParaRPr lang="en-GB" dirty="0">
              <a:cs typeface="Calibri"/>
            </a:endParaRPr>
          </a:p>
          <a:p>
            <a:endParaRPr lang="en-GB" dirty="0"/>
          </a:p>
          <a:p>
            <a:pPr>
              <a:lnSpc>
                <a:spcPct val="107000"/>
              </a:lnSpc>
            </a:pPr>
            <a:r>
              <a:rPr lang="en-GB" sz="1200" dirty="0">
                <a:effectLst/>
                <a:latin typeface="Calibri"/>
                <a:ea typeface="Calibri" panose="020F0502020204030204" pitchFamily="34" charset="0"/>
                <a:cs typeface="Times New Roman"/>
              </a:rPr>
              <a:t>What is Article Transfer Service (ATS)</a:t>
            </a:r>
            <a:r>
              <a:rPr lang="en-GB" dirty="0">
                <a:latin typeface="Calibri"/>
                <a:ea typeface="Calibri" panose="020F0502020204030204" pitchFamily="34" charset="0"/>
                <a:cs typeface="Times New Roman"/>
              </a:rPr>
              <a:t> and why is it an important tool? </a:t>
            </a:r>
            <a:endParaRPr lang="en-GB" sz="1200" dirty="0">
              <a:effectLst/>
              <a:latin typeface="Calibri"/>
              <a:ea typeface="Calibri" panose="020F0502020204030204" pitchFamily="34" charset="0"/>
              <a:cs typeface="Times New Roman" panose="02020603050405020304" pitchFamily="18" charset="0"/>
            </a:endParaRPr>
          </a:p>
          <a:p>
            <a:pPr>
              <a:lnSpc>
                <a:spcPct val="107000"/>
              </a:lnSpc>
            </a:pPr>
            <a:r>
              <a:rPr lang="en-GB" sz="1200" dirty="0">
                <a:effectLst/>
                <a:latin typeface="Calibri"/>
                <a:ea typeface="Calibri" panose="020F0502020204030204" pitchFamily="34" charset="0"/>
                <a:cs typeface="Times New Roman"/>
              </a:rPr>
              <a:t>What ATS workflows are possible in Editorial Manager and how do they work?</a:t>
            </a:r>
            <a:endParaRPr lang="en-GB" sz="1200" dirty="0">
              <a:effectLst/>
              <a:latin typeface="Calibri"/>
              <a:ea typeface="Calibri" panose="020F0502020204030204" pitchFamily="34" charset="0"/>
              <a:cs typeface="Times New Roman" panose="02020603050405020304" pitchFamily="18" charset="0"/>
            </a:endParaRPr>
          </a:p>
          <a:p>
            <a:pPr>
              <a:lnSpc>
                <a:spcPct val="107000"/>
              </a:lnSpc>
            </a:pPr>
            <a:r>
              <a:rPr lang="en-GB" sz="1200" dirty="0">
                <a:effectLst/>
                <a:latin typeface="Calibri"/>
                <a:ea typeface="Calibri" panose="020F0502020204030204" pitchFamily="34" charset="0"/>
                <a:cs typeface="Times New Roman"/>
              </a:rPr>
              <a:t>What is the ATS experience for editors in both feeder and receiver journals, as well as authors?</a:t>
            </a:r>
            <a:endParaRPr lang="en-GB" sz="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pPr>
            <a:endParaRPr lang="en-GB" dirty="0">
              <a:latin typeface="Calibri" panose="020F0502020204030204" pitchFamily="34" charset="0"/>
              <a:ea typeface="Calibri" panose="020F0502020204030204" pitchFamily="34" charset="0"/>
              <a:cs typeface="Calibri"/>
            </a:endParaRPr>
          </a:p>
          <a:p>
            <a:pPr>
              <a:lnSpc>
                <a:spcPct val="107000"/>
              </a:lnSpc>
            </a:pPr>
            <a:r>
              <a:rPr lang="en-GB" dirty="0"/>
              <a:t>You’ll notice that we use the abbreviation ATS to mean Article Transfer Service throughout our session today.</a:t>
            </a:r>
          </a:p>
        </p:txBody>
      </p:sp>
      <p:sp>
        <p:nvSpPr>
          <p:cNvPr id="4" name="Slide Number Placeholder 3"/>
          <p:cNvSpPr>
            <a:spLocks noGrp="1"/>
          </p:cNvSpPr>
          <p:nvPr>
            <p:ph type="sldNum" sz="quarter" idx="5"/>
          </p:nvPr>
        </p:nvSpPr>
        <p:spPr/>
        <p:txBody>
          <a:bodyPr/>
          <a:lstStyle/>
          <a:p>
            <a:fld id="{A7443C7B-F938-4CE9-A268-32817172635B}" type="slidenum">
              <a:rPr lang="de-DE" smtClean="0"/>
              <a:t>2</a:t>
            </a:fld>
            <a:endParaRPr lang="de-DE"/>
          </a:p>
        </p:txBody>
      </p:sp>
    </p:spTree>
    <p:extLst>
      <p:ext uri="{BB962C8B-B14F-4D97-AF65-F5344CB8AC3E}">
        <p14:creationId xmlns:p14="http://schemas.microsoft.com/office/powerpoint/2010/main" val="729606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ATS is the process of rejecting an article from one journal, using a specific type of 'transfer' decision term, and facilitating the submission to an alternative journal. </a:t>
            </a:r>
          </a:p>
          <a:p>
            <a:endParaRPr lang="en-GB" dirty="0">
              <a:cs typeface="Calibri"/>
            </a:endParaRPr>
          </a:p>
          <a:p>
            <a:r>
              <a:rPr lang="en-GB" b="1" dirty="0">
                <a:cs typeface="Calibri"/>
              </a:rPr>
              <a:t>[Click 1] </a:t>
            </a:r>
            <a:r>
              <a:rPr lang="en-GB" dirty="0">
                <a:cs typeface="Calibri"/>
              </a:rPr>
              <a:t>The journal rejecting the paper is the 'feeder' journal</a:t>
            </a:r>
          </a:p>
          <a:p>
            <a:r>
              <a:rPr lang="en-GB" b="1" dirty="0">
                <a:cs typeface="Calibri"/>
              </a:rPr>
              <a:t>[Click 2] </a:t>
            </a:r>
            <a:r>
              <a:rPr lang="en-GB" b="0" dirty="0">
                <a:cs typeface="Calibri"/>
              </a:rPr>
              <a:t>T</a:t>
            </a:r>
            <a:r>
              <a:rPr lang="en-GB" dirty="0">
                <a:cs typeface="Calibri"/>
              </a:rPr>
              <a:t>he journal the paper is transferred to is the ‘receiver’ journal and there must be a pre-established connection between these journals for the transfer to take place. </a:t>
            </a:r>
          </a:p>
          <a:p>
            <a:endParaRPr lang="en-GB" dirty="0">
              <a:cs typeface="Calibri"/>
            </a:endParaRPr>
          </a:p>
          <a:p>
            <a:r>
              <a:rPr lang="en-GB" dirty="0">
                <a:cs typeface="Calibri"/>
              </a:rPr>
              <a:t>This illustration on screen shows us ATS in it’s most simplistic form, and we will look at a more detailed example shortly. </a:t>
            </a:r>
            <a:endParaRPr lang="en-GB" dirty="0"/>
          </a:p>
        </p:txBody>
      </p:sp>
      <p:sp>
        <p:nvSpPr>
          <p:cNvPr id="4" name="Slide Number Placeholder 3"/>
          <p:cNvSpPr>
            <a:spLocks noGrp="1"/>
          </p:cNvSpPr>
          <p:nvPr>
            <p:ph type="sldNum" sz="quarter" idx="5"/>
          </p:nvPr>
        </p:nvSpPr>
        <p:spPr/>
        <p:txBody>
          <a:bodyPr/>
          <a:lstStyle/>
          <a:p>
            <a:fld id="{A7443C7B-F938-4CE9-A268-32817172635B}" type="slidenum">
              <a:rPr lang="de-DE" smtClean="0"/>
              <a:t>3</a:t>
            </a:fld>
            <a:endParaRPr lang="de-DE"/>
          </a:p>
        </p:txBody>
      </p:sp>
    </p:spTree>
    <p:extLst>
      <p:ext uri="{BB962C8B-B14F-4D97-AF65-F5344CB8AC3E}">
        <p14:creationId xmlns:p14="http://schemas.microsoft.com/office/powerpoint/2010/main" val="12404109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cs typeface="Calibri"/>
              </a:rPr>
              <a:t>What are the benefits of ATS and why is it important to you as an editor to participate?</a:t>
            </a:r>
          </a:p>
          <a:p>
            <a:endParaRPr lang="en-GB" dirty="0">
              <a:cs typeface="Calibri"/>
            </a:endParaRPr>
          </a:p>
          <a:p>
            <a:pPr lvl="1">
              <a:buFont typeface="Wingdings" panose="05000000000000000000" pitchFamily="2" charset="2"/>
              <a:buChar char="Ø"/>
            </a:pPr>
            <a:r>
              <a:rPr lang="en-US" dirty="0">
                <a:ea typeface="+mn-lt"/>
                <a:cs typeface="+mn-lt"/>
              </a:rPr>
              <a:t>Transfers are easy and no extra work is required from you. </a:t>
            </a:r>
            <a:endParaRPr lang="en-US" dirty="0">
              <a:cs typeface="Arial" panose="020B0604020202020204"/>
            </a:endParaRPr>
          </a:p>
          <a:p>
            <a:pPr lvl="1">
              <a:buFont typeface="Wingdings" panose="05000000000000000000" pitchFamily="2" charset="2"/>
              <a:buChar char="Ø"/>
            </a:pPr>
            <a:r>
              <a:rPr lang="en-US" dirty="0">
                <a:ea typeface="+mn-lt"/>
                <a:cs typeface="+mn-lt"/>
              </a:rPr>
              <a:t>You have assessed the manuscript already, and that knowledge can be used to help the author get published in another journal.</a:t>
            </a:r>
          </a:p>
          <a:p>
            <a:pPr lvl="1">
              <a:buFont typeface="Wingdings" panose="05000000000000000000" pitchFamily="2" charset="2"/>
              <a:buChar char="Ø"/>
            </a:pPr>
            <a:r>
              <a:rPr lang="en-US" dirty="0">
                <a:ea typeface="+mn-lt"/>
                <a:cs typeface="+mn-lt"/>
              </a:rPr>
              <a:t>It helps with retention rate:</a:t>
            </a:r>
          </a:p>
          <a:p>
            <a:pPr lvl="2">
              <a:buFont typeface="Wingdings" panose="05000000000000000000" pitchFamily="2" charset="2"/>
              <a:buChar char="Ø"/>
            </a:pPr>
            <a:r>
              <a:rPr lang="en-US" dirty="0">
                <a:ea typeface="+mn-lt"/>
                <a:cs typeface="+mn-lt"/>
              </a:rPr>
              <a:t>Metrics show </a:t>
            </a:r>
            <a:r>
              <a:rPr lang="en-US" b="0" i="0" u="none" strike="noStrike" dirty="0">
                <a:solidFill>
                  <a:srgbClr val="53565A"/>
                </a:solidFill>
                <a:effectLst/>
                <a:latin typeface="Arial" panose="020B0604020202020204"/>
                <a:cs typeface="Arial" panose="020B0604020202020204"/>
              </a:rPr>
              <a:t>a larger portion of rejects from Elsevier journals are high quality and go on to be published in competitive titles</a:t>
            </a:r>
            <a:endParaRPr lang="en-US" dirty="0">
              <a:ea typeface="+mn-lt"/>
              <a:cs typeface="+mn-lt"/>
            </a:endParaRPr>
          </a:p>
          <a:p>
            <a:pPr lvl="2">
              <a:buFont typeface="Wingdings" panose="05000000000000000000" pitchFamily="2" charset="2"/>
              <a:buChar char="Ø"/>
            </a:pPr>
            <a:r>
              <a:rPr lang="en-US" dirty="0">
                <a:ea typeface="+mn-lt"/>
                <a:cs typeface="+mn-lt"/>
              </a:rPr>
              <a:t>Multiple journals engaged in ATS have been able to help over 10% of rejected authors to publication</a:t>
            </a:r>
          </a:p>
          <a:p>
            <a:pPr lvl="2">
              <a:buFont typeface="Wingdings" panose="05000000000000000000" pitchFamily="2" charset="2"/>
              <a:buNone/>
            </a:pPr>
            <a:endParaRPr lang="en-US" dirty="0">
              <a:ea typeface="+mn-lt"/>
              <a:cs typeface="+mn-lt"/>
            </a:endParaRPr>
          </a:p>
          <a:p>
            <a:r>
              <a:rPr lang="en-GB" dirty="0">
                <a:cs typeface="Calibri"/>
              </a:rPr>
              <a:t>We’ve also received positive feedback from authors.</a:t>
            </a:r>
          </a:p>
        </p:txBody>
      </p:sp>
      <p:sp>
        <p:nvSpPr>
          <p:cNvPr id="4" name="Slide Number Placeholder 3"/>
          <p:cNvSpPr>
            <a:spLocks noGrp="1"/>
          </p:cNvSpPr>
          <p:nvPr>
            <p:ph type="sldNum" sz="quarter" idx="5"/>
          </p:nvPr>
        </p:nvSpPr>
        <p:spPr/>
        <p:txBody>
          <a:bodyPr/>
          <a:lstStyle/>
          <a:p>
            <a:fld id="{A7443C7B-F938-4CE9-A268-32817172635B}" type="slidenum">
              <a:rPr lang="de-DE" smtClean="0"/>
              <a:t>4</a:t>
            </a:fld>
            <a:endParaRPr lang="de-DE"/>
          </a:p>
        </p:txBody>
      </p:sp>
    </p:spTree>
    <p:extLst>
      <p:ext uri="{BB962C8B-B14F-4D97-AF65-F5344CB8AC3E}">
        <p14:creationId xmlns:p14="http://schemas.microsoft.com/office/powerpoint/2010/main" val="1856483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dirty="0">
                <a:cs typeface="Calibri"/>
              </a:rPr>
              <a:t>Let’s look in more detail at how ATS works between journals and the possible workflows available. </a:t>
            </a:r>
          </a:p>
          <a:p>
            <a:pPr>
              <a:spcAft>
                <a:spcPts val="600"/>
              </a:spcAft>
            </a:pPr>
            <a:endParaRPr lang="en-GB" dirty="0">
              <a:cs typeface="Calibri"/>
            </a:endParaRPr>
          </a:p>
          <a:p>
            <a:pPr>
              <a:spcAft>
                <a:spcPts val="600"/>
              </a:spcAft>
            </a:pPr>
            <a:r>
              <a:rPr lang="en-GB" dirty="0">
                <a:cs typeface="Calibri"/>
              </a:rPr>
              <a:t>ATS connections between feeder and receiver journals in EM must be established in order for transfers to happen, and these can be set up in two ways.</a:t>
            </a:r>
          </a:p>
          <a:p>
            <a:pPr>
              <a:spcAft>
                <a:spcPts val="600"/>
              </a:spcAft>
            </a:pPr>
            <a:endParaRPr lang="en-GB" dirty="0">
              <a:cs typeface="Calibri"/>
            </a:endParaRPr>
          </a:p>
          <a:p>
            <a:pPr>
              <a:spcAft>
                <a:spcPts val="600"/>
              </a:spcAft>
            </a:pPr>
            <a:r>
              <a:rPr lang="en-GB" b="1" dirty="0">
                <a:cs typeface="Calibri"/>
              </a:rPr>
              <a:t>[Click 1] </a:t>
            </a:r>
            <a:r>
              <a:rPr lang="en-GB" dirty="0">
                <a:cs typeface="Calibri"/>
              </a:rPr>
              <a:t>Some journals are </a:t>
            </a:r>
            <a:r>
              <a:rPr lang="en-US" dirty="0"/>
              <a:t>feeder-only, some are receiver-only – this is a unidirectional connection</a:t>
            </a:r>
          </a:p>
          <a:p>
            <a:pPr>
              <a:spcAft>
                <a:spcPts val="600"/>
              </a:spcAft>
            </a:pPr>
            <a:r>
              <a:rPr lang="en-US" b="1" dirty="0"/>
              <a:t>[Click 2] </a:t>
            </a:r>
            <a:r>
              <a:rPr lang="en-US" dirty="0"/>
              <a:t>Some journals are both feeder and receiver journals – these are bidirectional connections</a:t>
            </a:r>
          </a:p>
          <a:p>
            <a:pPr>
              <a:spcAft>
                <a:spcPts val="600"/>
              </a:spcAft>
            </a:pPr>
            <a:endParaRPr lang="en-US" dirty="0"/>
          </a:p>
          <a:p>
            <a:pPr>
              <a:spcAft>
                <a:spcPts val="600"/>
              </a:spcAft>
            </a:pPr>
            <a:r>
              <a:rPr lang="en-GB" b="1" dirty="0"/>
              <a:t>[Click 3] </a:t>
            </a:r>
            <a:r>
              <a:rPr lang="en-GB" dirty="0"/>
              <a:t>For example, if Journal A is connected to feed Journal B </a:t>
            </a:r>
            <a:r>
              <a:rPr lang="en-GB" i="1" dirty="0"/>
              <a:t>only</a:t>
            </a:r>
            <a:r>
              <a:rPr lang="en-GB" dirty="0"/>
              <a:t>, this is a </a:t>
            </a:r>
            <a:r>
              <a:rPr lang="en-GB" i="1" dirty="0"/>
              <a:t>unidirectional</a:t>
            </a:r>
            <a:r>
              <a:rPr lang="en-GB" dirty="0"/>
              <a:t> connection.</a:t>
            </a:r>
            <a:endParaRPr lang="en-US" dirty="0">
              <a:cs typeface="Calibri"/>
            </a:endParaRPr>
          </a:p>
          <a:p>
            <a:pPr>
              <a:spcAft>
                <a:spcPts val="600"/>
              </a:spcAft>
            </a:pPr>
            <a:r>
              <a:rPr lang="en-GB" b="1" dirty="0"/>
              <a:t>[Click 4]</a:t>
            </a:r>
            <a:r>
              <a:rPr lang="en-GB" dirty="0"/>
              <a:t> If journal A feeds journal B </a:t>
            </a:r>
            <a:r>
              <a:rPr lang="en-GB" i="1" dirty="0"/>
              <a:t>and</a:t>
            </a:r>
            <a:r>
              <a:rPr lang="en-GB" dirty="0"/>
              <a:t> journal B feeds journal A as well, the connection is </a:t>
            </a:r>
            <a:r>
              <a:rPr lang="en-GB" i="1" dirty="0"/>
              <a:t>bidirectional</a:t>
            </a:r>
            <a:r>
              <a:rPr lang="en-GB" dirty="0"/>
              <a:t>.</a:t>
            </a:r>
          </a:p>
          <a:p>
            <a:pPr>
              <a:spcAft>
                <a:spcPts val="600"/>
              </a:spcAft>
            </a:pPr>
            <a:endParaRPr lang="en-GB" dirty="0">
              <a:cs typeface="Calibri"/>
            </a:endParaRPr>
          </a:p>
          <a:p>
            <a:pPr>
              <a:spcAft>
                <a:spcPts val="600"/>
              </a:spcAft>
            </a:pPr>
            <a:r>
              <a:rPr lang="en-GB" dirty="0">
                <a:cs typeface="Calibri"/>
              </a:rPr>
              <a:t>And we apply these terms when there are more than two journals making a connection.</a:t>
            </a:r>
          </a:p>
          <a:p>
            <a:pPr>
              <a:spcAft>
                <a:spcPts val="600"/>
              </a:spcAft>
            </a:pPr>
            <a:endParaRPr lang="en-US" dirty="0">
              <a:cs typeface="Calibri"/>
            </a:endParaRPr>
          </a:p>
          <a:p>
            <a:endParaRPr lang="en-US" dirty="0">
              <a:cs typeface="Calibri"/>
            </a:endParaRPr>
          </a:p>
          <a:p>
            <a:pPr>
              <a:spcAft>
                <a:spcPts val="600"/>
              </a:spcAft>
            </a:pPr>
            <a:r>
              <a:rPr lang="en-US" dirty="0"/>
              <a:t>  </a:t>
            </a:r>
            <a:endParaRPr lang="en-US" dirty="0">
              <a:cs typeface="Calibri"/>
            </a:endParaRPr>
          </a:p>
          <a:p>
            <a:pPr>
              <a:spcAft>
                <a:spcPts val="600"/>
              </a:spcAft>
            </a:pPr>
            <a:endParaRPr lang="en-GB" dirty="0">
              <a:cs typeface="Calibri"/>
            </a:endParaRPr>
          </a:p>
          <a:p>
            <a:endParaRPr lang="en-US"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5</a:t>
            </a:fld>
            <a:endParaRPr lang="de-DE"/>
          </a:p>
        </p:txBody>
      </p:sp>
    </p:spTree>
    <p:extLst>
      <p:ext uri="{BB962C8B-B14F-4D97-AF65-F5344CB8AC3E}">
        <p14:creationId xmlns:p14="http://schemas.microsoft.com/office/powerpoint/2010/main" val="28169338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We are now going to look at some more details of an ATS workflow in EM.</a:t>
            </a:r>
          </a:p>
          <a:p>
            <a:endParaRPr lang="en-GB" dirty="0"/>
          </a:p>
          <a:p>
            <a:r>
              <a:rPr lang="en-GB" dirty="0"/>
              <a:t>In this illustration we can see how ATS might work in a real life example. You can see that there is more than one receiver journal possible. Journal A is rejecting a paper and offering a transfer to journal B or C.</a:t>
            </a:r>
          </a:p>
          <a:p>
            <a:endParaRPr lang="es-ES" dirty="0"/>
          </a:p>
          <a:p>
            <a:r>
              <a:rPr lang="en-GB" dirty="0"/>
              <a:t>If the author agrees with the transfer, the submission files are transferred over to the Receiver Journal. Reviewer comments will be transferred with the submission. </a:t>
            </a:r>
            <a:endParaRPr lang="en-GB" b="1" dirty="0"/>
          </a:p>
          <a:p>
            <a:endParaRPr lang="en-GB" dirty="0"/>
          </a:p>
          <a:p>
            <a:r>
              <a:rPr lang="en-GB" b="1" dirty="0"/>
              <a:t>Note that submission to one of the suggested journals does not guarantee publication. </a:t>
            </a:r>
            <a:endParaRPr lang="en-GB" b="1" dirty="0">
              <a:cs typeface="Calibri"/>
            </a:endParaRPr>
          </a:p>
          <a:p>
            <a:endParaRPr lang="en-GB" b="1" dirty="0">
              <a:cs typeface="Calibri"/>
            </a:endParaRPr>
          </a:p>
          <a:p>
            <a:r>
              <a:rPr lang="en-GB" dirty="0"/>
              <a:t>This is one example – depending on the connections of the journal, there are multiple workflows available and we would ask editors to check with their publisher about specific workflows that are available to their journal.</a:t>
            </a:r>
            <a:endParaRPr lang="en-GB" dirty="0">
              <a:cs typeface="Calibri"/>
            </a:endParaRPr>
          </a:p>
          <a:p>
            <a:endParaRPr lang="en-GB" dirty="0">
              <a:cs typeface="Calibri"/>
            </a:endParaRPr>
          </a:p>
          <a:p>
            <a:r>
              <a:rPr lang="en-GB" dirty="0"/>
              <a:t>As an indication of how frequently an ATS offer should be made; our standard guidance is that transfer offers should be made to approximately 60% of rejected manuscripts – but again, this is individual to the journal and Editors should check with their publisher for further guidance. </a:t>
            </a:r>
            <a:endParaRPr lang="en-GB" dirty="0">
              <a:cs typeface="Calibri"/>
            </a:endParaRPr>
          </a:p>
          <a:p>
            <a:endParaRPr lang="en-GB" dirty="0">
              <a:cs typeface="Calibri"/>
            </a:endParaRPr>
          </a:p>
          <a:p>
            <a:endParaRPr lang="en-GB"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6</a:t>
            </a:fld>
            <a:endParaRPr lang="de-DE"/>
          </a:p>
        </p:txBody>
      </p:sp>
    </p:spTree>
    <p:extLst>
      <p:ext uri="{BB962C8B-B14F-4D97-AF65-F5344CB8AC3E}">
        <p14:creationId xmlns:p14="http://schemas.microsoft.com/office/powerpoint/2010/main" val="11782797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the transfer offer is made, there are several options for the feeder journal and in this illustration you can see two of the </a:t>
            </a:r>
            <a:r>
              <a:rPr lang="en-GB" b="1" dirty="0"/>
              <a:t>most common workflow </a:t>
            </a:r>
            <a:r>
              <a:rPr lang="en-GB" dirty="0"/>
              <a:t>options available to feeder journals.</a:t>
            </a:r>
            <a:endParaRPr lang="en-US" dirty="0"/>
          </a:p>
          <a:p>
            <a:endParaRPr lang="en-GB" dirty="0">
              <a:solidFill>
                <a:srgbClr val="000000"/>
              </a:solidFill>
              <a:latin typeface="Calibri"/>
              <a:cs typeface="Calibri"/>
            </a:endParaRPr>
          </a:p>
          <a:p>
            <a:pPr>
              <a:buFont typeface="Arial" panose="020B0604020202020204" pitchFamily="34" charset="0"/>
              <a:buChar char="•"/>
            </a:pPr>
            <a:r>
              <a:rPr lang="en-GB" sz="1200" b="0" i="0" dirty="0">
                <a:solidFill>
                  <a:srgbClr val="333333"/>
                </a:solidFill>
                <a:effectLst/>
                <a:latin typeface="ElsevierDisplay-"/>
              </a:rPr>
              <a:t>Editors’ Choice [also called Editor Driven] is where an Editor of a feeder journal uses a “Reject &amp; Transfer” decision type, and will then be presented with the list of receiver journals to which their journal is connected. The Editor selects one or more appropriate receiver journals, from which the author will then be able to choose one (or none). </a:t>
            </a:r>
            <a:r>
              <a:rPr lang="en-GB" b="1" dirty="0">
                <a:solidFill>
                  <a:srgbClr val="333333"/>
                </a:solidFill>
                <a:latin typeface="ElsevierDisplay-"/>
              </a:rPr>
              <a:t>Most journals follow this workflow. </a:t>
            </a:r>
            <a:endParaRPr lang="en-GB" dirty="0">
              <a:cs typeface="Calibri" panose="020F0502020204030204"/>
            </a:endParaRPr>
          </a:p>
          <a:p>
            <a:pPr algn="l"/>
            <a:endParaRPr lang="en-GB" sz="1200" b="1" i="0" dirty="0">
              <a:solidFill>
                <a:srgbClr val="333333"/>
              </a:solidFill>
              <a:effectLst/>
              <a:latin typeface="ElsevierDisplay-"/>
            </a:endParaRPr>
          </a:p>
          <a:p>
            <a:pPr>
              <a:buFont typeface="Arial" panose="020B0604020202020204" pitchFamily="34" charset="0"/>
              <a:buChar char="•"/>
            </a:pPr>
            <a:endParaRPr lang="en-GB" dirty="0">
              <a:solidFill>
                <a:srgbClr val="333333"/>
              </a:solidFill>
              <a:latin typeface="ElsevierDisplay-"/>
            </a:endParaRPr>
          </a:p>
          <a:p>
            <a:pPr>
              <a:buFont typeface="Arial" panose="020B0604020202020204" pitchFamily="34" charset="0"/>
              <a:buChar char="•"/>
            </a:pPr>
            <a:r>
              <a:rPr lang="en-GB" sz="1200" b="0" i="0" dirty="0">
                <a:solidFill>
                  <a:srgbClr val="333333"/>
                </a:solidFill>
                <a:effectLst/>
                <a:latin typeface="ElsevierDisplay-"/>
              </a:rPr>
              <a:t>Authors’ Choice [also called Author Driven] is where the Editor of a feeder journal uses a “Reject &amp; Transfer” decision type, but will NOT be presented with a list of available receiver journals. Instead, the Author will be offered a transfer option to ALL of the journals to which the feeder journal is connected and will be able to make their selection. </a:t>
            </a:r>
          </a:p>
          <a:p>
            <a:endParaRPr lang="en-GB" dirty="0">
              <a:solidFill>
                <a:srgbClr val="000000"/>
              </a:solidFill>
              <a:latin typeface="Calibri"/>
              <a:cs typeface="Calibri"/>
            </a:endParaRPr>
          </a:p>
          <a:p>
            <a:pPr>
              <a:buFont typeface="Arial" panose="020B0604020202020204" pitchFamily="34" charset="0"/>
              <a:buChar char="•"/>
            </a:pPr>
            <a:endParaRPr lang="en-GB" dirty="0">
              <a:solidFill>
                <a:srgbClr val="333333"/>
              </a:solidFill>
              <a:latin typeface="ElsevierDisplay-"/>
              <a:cs typeface="Calibri" panose="020F0502020204030204"/>
            </a:endParaRPr>
          </a:p>
          <a:p>
            <a:endParaRPr lang="en-GB" dirty="0">
              <a:cs typeface="Calibri" panose="020F0502020204030204"/>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7</a:t>
            </a:fld>
            <a:endParaRPr lang="de-DE"/>
          </a:p>
        </p:txBody>
      </p:sp>
    </p:spTree>
    <p:extLst>
      <p:ext uri="{BB962C8B-B14F-4D97-AF65-F5344CB8AC3E}">
        <p14:creationId xmlns:p14="http://schemas.microsoft.com/office/powerpoint/2010/main" val="18450888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When a paper is rejected from the feeder journal, the editor must use a decision type that will enable the transfer of the submission to a receiver journal. </a:t>
            </a:r>
          </a:p>
          <a:p>
            <a:endParaRPr lang="en-GB" dirty="0"/>
          </a:p>
          <a:p>
            <a:r>
              <a:rPr lang="en-GB" dirty="0"/>
              <a:t>We can see here the most common decision types in this category. </a:t>
            </a:r>
          </a:p>
          <a:p>
            <a:endParaRPr lang="en-GB" dirty="0"/>
          </a:p>
          <a:p>
            <a:pPr>
              <a:buFont typeface="Arial" panose="020B0604020202020204" pitchFamily="34" charset="0"/>
              <a:buNone/>
            </a:pPr>
            <a:r>
              <a:rPr lang="en-GB" sz="1200" b="1" i="0" dirty="0">
                <a:solidFill>
                  <a:srgbClr val="333333"/>
                </a:solidFill>
                <a:effectLst/>
                <a:cs typeface="Arial"/>
              </a:rPr>
              <a:t>[Click 1] Transfer Pre-Review </a:t>
            </a:r>
            <a:r>
              <a:rPr lang="en-GB" sz="1200" b="0" i="0" dirty="0">
                <a:solidFill>
                  <a:srgbClr val="333333"/>
                </a:solidFill>
                <a:effectLst/>
                <a:cs typeface="Arial"/>
              </a:rPr>
              <a:t>is used to reject an article before a review has taken place, similar to a “desk reject”.</a:t>
            </a:r>
            <a:r>
              <a:rPr lang="en-GB" sz="1200" dirty="0">
                <a:solidFill>
                  <a:srgbClr val="333333"/>
                </a:solidFill>
                <a:cs typeface="Arial"/>
              </a:rPr>
              <a:t> </a:t>
            </a:r>
            <a:endParaRPr lang="en-GB" sz="1200" b="0" i="0" dirty="0">
              <a:solidFill>
                <a:srgbClr val="333333"/>
              </a:solidFill>
              <a:effectLst/>
              <a:cs typeface="Arial"/>
            </a:endParaRPr>
          </a:p>
          <a:p>
            <a:pPr algn="l">
              <a:buFont typeface="Arial" panose="020B0604020202020204" pitchFamily="34" charset="0"/>
              <a:buChar char="•"/>
            </a:pPr>
            <a:endParaRPr lang="en-GB" sz="1200" dirty="0">
              <a:solidFill>
                <a:srgbClr val="333333"/>
              </a:solidFill>
              <a:cs typeface="Arial"/>
            </a:endParaRPr>
          </a:p>
          <a:p>
            <a:pPr>
              <a:buFont typeface="Arial" panose="020B0604020202020204" pitchFamily="34" charset="0"/>
              <a:buNone/>
            </a:pPr>
            <a:r>
              <a:rPr lang="en-GB" sz="1200" b="1" i="0" dirty="0">
                <a:solidFill>
                  <a:srgbClr val="333333"/>
                </a:solidFill>
                <a:effectLst/>
                <a:cs typeface="Arial"/>
              </a:rPr>
              <a:t>[Click 2] Transfer Post-Review</a:t>
            </a:r>
            <a:r>
              <a:rPr lang="en-GB" sz="1200" b="0" i="0" dirty="0">
                <a:solidFill>
                  <a:srgbClr val="333333"/>
                </a:solidFill>
                <a:effectLst/>
                <a:cs typeface="Arial"/>
              </a:rPr>
              <a:t> is used to reject an article after a review has taken place, similar to a “standard reject”.</a:t>
            </a:r>
          </a:p>
          <a:p>
            <a:pPr algn="l">
              <a:buFont typeface="Arial" panose="020B0604020202020204" pitchFamily="34" charset="0"/>
              <a:buChar char="•"/>
            </a:pPr>
            <a:endParaRPr lang="en-GB" sz="1200" b="0" i="0" dirty="0">
              <a:solidFill>
                <a:srgbClr val="333333"/>
              </a:solidFill>
              <a:effectLst/>
              <a:cs typeface="Arial"/>
            </a:endParaRPr>
          </a:p>
          <a:p>
            <a:pPr>
              <a:defRPr/>
            </a:pPr>
            <a:r>
              <a:rPr lang="en-GB" sz="1200" b="1" i="0" dirty="0">
                <a:solidFill>
                  <a:srgbClr val="333333"/>
                </a:solidFill>
                <a:effectLst/>
                <a:cs typeface="Calibri"/>
              </a:rPr>
              <a:t>[Click 3] Transfer Recommended Accept </a:t>
            </a:r>
            <a:r>
              <a:rPr lang="en-GB" sz="1200" b="0" i="0" dirty="0">
                <a:solidFill>
                  <a:srgbClr val="333333"/>
                </a:solidFill>
                <a:effectLst/>
                <a:cs typeface="Calibri"/>
              </a:rPr>
              <a:t>is a special type of transfer, post-review, that is used to guarantee acceptance in the receiver journal. Feeder Editors may specify conditions of acceptance (for example, revisions that are needed) in the decision letter.</a:t>
            </a:r>
            <a:r>
              <a:rPr lang="en-GB" sz="1200" dirty="0">
                <a:solidFill>
                  <a:srgbClr val="333333"/>
                </a:solidFill>
                <a:cs typeface="Calibri"/>
              </a:rPr>
              <a:t> </a:t>
            </a:r>
            <a:endParaRPr lang="en-GB" dirty="0">
              <a:solidFill>
                <a:srgbClr val="333333"/>
              </a:solidFill>
              <a:cs typeface="Calibri"/>
            </a:endParaRPr>
          </a:p>
          <a:p>
            <a:pPr marL="0" marR="0" lvl="0" indent="0" algn="l" defTabSz="914400">
              <a:lnSpc>
                <a:spcPct val="100000"/>
              </a:lnSpc>
              <a:spcBef>
                <a:spcPts val="0"/>
              </a:spcBef>
              <a:spcAft>
                <a:spcPts val="0"/>
              </a:spcAft>
              <a:buClrTx/>
              <a:buSzTx/>
              <a:buFont typeface="Arial" panose="020B0604020202020204" pitchFamily="34" charset="0"/>
              <a:buNone/>
              <a:tabLst/>
              <a:defRPr/>
            </a:pPr>
            <a:r>
              <a:rPr lang="en-GB" dirty="0">
                <a:solidFill>
                  <a:srgbClr val="333333"/>
                </a:solidFill>
                <a:cs typeface="Calibri"/>
              </a:rPr>
              <a:t>This decision term should only be enabled when a relationship between the feeder and receiver journal has been established such that the receiver Editors have agreed to </a:t>
            </a:r>
            <a:r>
              <a:rPr lang="en-GB" dirty="0" err="1">
                <a:solidFill>
                  <a:srgbClr val="333333"/>
                </a:solidFill>
                <a:cs typeface="Calibri"/>
              </a:rPr>
              <a:t>honor</a:t>
            </a:r>
            <a:r>
              <a:rPr lang="en-GB" dirty="0">
                <a:solidFill>
                  <a:srgbClr val="333333"/>
                </a:solidFill>
                <a:cs typeface="Calibri"/>
              </a:rPr>
              <a:t> such a decision, and the feeder Editors fully understand the acceptance criteria of the receiver journal.</a:t>
            </a:r>
            <a:endParaRPr lang="en-GB"/>
          </a:p>
          <a:p>
            <a:pPr>
              <a:buFont typeface="Arial" panose="020B0604020202020204" pitchFamily="34" charset="0"/>
              <a:buNone/>
            </a:pPr>
            <a:endParaRPr lang="en-GB" sz="1200" dirty="0">
              <a:solidFill>
                <a:srgbClr val="333333"/>
              </a:solidFill>
              <a:cs typeface="Arial"/>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200" b="1" dirty="0">
                <a:solidFill>
                  <a:srgbClr val="333333"/>
                </a:solidFill>
                <a:cs typeface="Calibri"/>
              </a:rPr>
              <a:t>[Click 4] </a:t>
            </a:r>
            <a:r>
              <a:rPr lang="en-GB" sz="1200" dirty="0">
                <a:solidFill>
                  <a:srgbClr val="333333"/>
                </a:solidFill>
                <a:cs typeface="Calibri"/>
              </a:rPr>
              <a:t>Transfer Guaranteed Review. </a:t>
            </a:r>
            <a:r>
              <a:rPr lang="en-GB" sz="1200" b="0" i="0" dirty="0">
                <a:solidFill>
                  <a:srgbClr val="333333"/>
                </a:solidFill>
                <a:effectLst/>
                <a:cs typeface="Calibri"/>
              </a:rPr>
              <a:t>This is a special type of Transfer Pre-Review that is used to guarantee peer review in the receiver journal.</a:t>
            </a:r>
            <a:r>
              <a:rPr lang="en-GB" sz="1200" dirty="0">
                <a:solidFill>
                  <a:srgbClr val="333333"/>
                </a:solidFill>
                <a:cs typeface="Calibri"/>
              </a:rPr>
              <a:t> </a:t>
            </a:r>
            <a:r>
              <a:rPr lang="en-GB" dirty="0">
                <a:solidFill>
                  <a:srgbClr val="333333"/>
                </a:solidFill>
                <a:cs typeface="Calibri"/>
              </a:rPr>
              <a:t> This decision term should only be enabled when a relationship between the feeder and receiver journal has been established such that the receiver Editors have agreed to </a:t>
            </a:r>
            <a:r>
              <a:rPr lang="en-GB" dirty="0" err="1">
                <a:solidFill>
                  <a:srgbClr val="333333"/>
                </a:solidFill>
                <a:cs typeface="Calibri"/>
              </a:rPr>
              <a:t>honor</a:t>
            </a:r>
            <a:r>
              <a:rPr lang="en-GB" dirty="0">
                <a:solidFill>
                  <a:srgbClr val="333333"/>
                </a:solidFill>
                <a:cs typeface="Calibri"/>
              </a:rPr>
              <a:t> such a decision. If Editors are interested in enabling this decision term, they should flag to their Publishers, who can advise on what might be possible.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b="0" i="0" dirty="0">
              <a:solidFill>
                <a:srgbClr val="333333"/>
              </a:solidFill>
              <a:effectLst/>
              <a:highlight>
                <a:srgbClr val="FFFF00"/>
              </a:highlight>
              <a:latin typeface="ElsevierDisplay-"/>
            </a:endParaRPr>
          </a:p>
          <a:p>
            <a:pPr>
              <a:buFont typeface="Arial" panose="020B0604020202020204" pitchFamily="34" charset="0"/>
              <a:buNone/>
            </a:pPr>
            <a:endParaRPr lang="en-GB" sz="1200" b="0" i="0" dirty="0">
              <a:solidFill>
                <a:srgbClr val="333333"/>
              </a:solidFill>
              <a:effectLst/>
              <a:cs typeface="Arial"/>
            </a:endParaRPr>
          </a:p>
          <a:p>
            <a:endParaRPr lang="en-GB" dirty="0"/>
          </a:p>
        </p:txBody>
      </p:sp>
      <p:sp>
        <p:nvSpPr>
          <p:cNvPr id="4" name="Slide Number Placeholder 3"/>
          <p:cNvSpPr>
            <a:spLocks noGrp="1"/>
          </p:cNvSpPr>
          <p:nvPr>
            <p:ph type="sldNum" sz="quarter" idx="5"/>
          </p:nvPr>
        </p:nvSpPr>
        <p:spPr/>
        <p:txBody>
          <a:bodyPr/>
          <a:lstStyle/>
          <a:p>
            <a:fld id="{A7443C7B-F938-4CE9-A268-32817172635B}" type="slidenum">
              <a:rPr lang="de-DE" smtClean="0"/>
              <a:t>8</a:t>
            </a:fld>
            <a:endParaRPr lang="de-DE"/>
          </a:p>
        </p:txBody>
      </p:sp>
    </p:spTree>
    <p:extLst>
      <p:ext uri="{BB962C8B-B14F-4D97-AF65-F5344CB8AC3E}">
        <p14:creationId xmlns:p14="http://schemas.microsoft.com/office/powerpoint/2010/main" val="17263138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We’re now going to see how these workflows look to the editor in the feeder journal, to the author of the manuscript being transferred and to the editor in the receiver journal. </a:t>
            </a:r>
          </a:p>
          <a:p>
            <a:endParaRPr lang="en-US" dirty="0"/>
          </a:p>
          <a:p>
            <a:r>
              <a:rPr lang="en-US" dirty="0"/>
              <a:t>Let’s take an example of the most common </a:t>
            </a:r>
            <a:r>
              <a:rPr lang="en-GB" b="1" dirty="0"/>
              <a:t>workflow: Editor´s Choice. </a:t>
            </a:r>
            <a:endParaRPr lang="en-US" dirty="0"/>
          </a:p>
          <a:p>
            <a:endParaRPr lang="en-US" dirty="0">
              <a:cs typeface="Calibri"/>
            </a:endParaRPr>
          </a:p>
          <a:p>
            <a:r>
              <a:rPr lang="en-US" b="1" dirty="0"/>
              <a:t>[Click 1]</a:t>
            </a:r>
            <a:r>
              <a:rPr lang="en-US" dirty="0"/>
              <a:t> Serena is the editor of the Journal A and </a:t>
            </a:r>
            <a:endParaRPr lang="en-GB" dirty="0"/>
          </a:p>
          <a:p>
            <a:r>
              <a:rPr lang="en-US" b="1" dirty="0"/>
              <a:t>[Click 2]</a:t>
            </a:r>
            <a:r>
              <a:rPr lang="en-US" dirty="0"/>
              <a:t> She has received a submission with the title “Valuable Research”. </a:t>
            </a:r>
            <a:endParaRPr lang="en-GB" dirty="0"/>
          </a:p>
          <a:p>
            <a:r>
              <a:rPr lang="en-US" b="1" dirty="0"/>
              <a:t>[Click 3] </a:t>
            </a:r>
            <a:r>
              <a:rPr lang="en-US" dirty="0"/>
              <a:t>She doesn´t think this manuscript is suitable for her journal. </a:t>
            </a:r>
            <a:endParaRPr lang="en-GB" dirty="0"/>
          </a:p>
          <a:p>
            <a:r>
              <a:rPr lang="en-US" b="1" dirty="0"/>
              <a:t>[Click 4]</a:t>
            </a:r>
            <a:r>
              <a:rPr lang="en-US" dirty="0"/>
              <a:t> In EM, on the decision making page, Serena selects the decision term “Transfer Pre Review” and notifies the author about her decision. </a:t>
            </a:r>
            <a:endParaRPr lang="en-GB" dirty="0">
              <a:cs typeface="Calibri"/>
            </a:endParaRPr>
          </a:p>
        </p:txBody>
      </p:sp>
      <p:sp>
        <p:nvSpPr>
          <p:cNvPr id="4" name="Slide Number Placeholder 3"/>
          <p:cNvSpPr>
            <a:spLocks noGrp="1"/>
          </p:cNvSpPr>
          <p:nvPr>
            <p:ph type="sldNum" sz="quarter" idx="5"/>
          </p:nvPr>
        </p:nvSpPr>
        <p:spPr/>
        <p:txBody>
          <a:bodyPr/>
          <a:lstStyle/>
          <a:p>
            <a:fld id="{A7443C7B-F938-4CE9-A268-32817172635B}" type="slidenum">
              <a:rPr lang="de-DE" smtClean="0"/>
              <a:t>9</a:t>
            </a:fld>
            <a:endParaRPr lang="de-DE"/>
          </a:p>
        </p:txBody>
      </p:sp>
    </p:spTree>
    <p:extLst>
      <p:ext uri="{BB962C8B-B14F-4D97-AF65-F5344CB8AC3E}">
        <p14:creationId xmlns:p14="http://schemas.microsoft.com/office/powerpoint/2010/main" val="125903958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in title slide with subtitl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8"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sp>
        <p:nvSpPr>
          <p:cNvPr id="10" name="Text Placeholder 6"/>
          <p:cNvSpPr>
            <a:spLocks noGrp="1"/>
          </p:cNvSpPr>
          <p:nvPr>
            <p:ph type="body" sz="quarter" idx="16" hasCustomPrompt="1"/>
          </p:nvPr>
        </p:nvSpPr>
        <p:spPr>
          <a:xfrm>
            <a:off x="475841" y="3488267"/>
            <a:ext cx="5112709" cy="762000"/>
          </a:xfrm>
          <a:prstGeom prst="rect">
            <a:avLst/>
          </a:prstGeom>
        </p:spPr>
        <p:txBody>
          <a:bodyPr>
            <a:normAutofit/>
          </a:bodyPr>
          <a:lstStyle>
            <a:lvl1pPr marL="0" indent="0">
              <a:lnSpc>
                <a:spcPct val="100000"/>
              </a:lnSpc>
              <a:buNone/>
              <a:defRPr sz="2000">
                <a:solidFill>
                  <a:srgbClr val="FF6C00"/>
                </a:solidFill>
              </a:defRPr>
            </a:lvl1pPr>
            <a:lvl2pPr marL="342900" indent="0">
              <a:lnSpc>
                <a:spcPts val="3600"/>
              </a:lnSpc>
              <a:buNone/>
              <a:defRPr sz="3000">
                <a:solidFill>
                  <a:srgbClr val="FF6C00"/>
                </a:solidFill>
              </a:defRPr>
            </a:lvl2pPr>
            <a:lvl3pPr marL="685800" indent="0">
              <a:lnSpc>
                <a:spcPts val="3600"/>
              </a:lnSpc>
              <a:buNone/>
              <a:defRPr sz="3000">
                <a:solidFill>
                  <a:srgbClr val="FF6C00"/>
                </a:solidFill>
              </a:defRPr>
            </a:lvl3pPr>
            <a:lvl4pPr marL="1028700" indent="0">
              <a:lnSpc>
                <a:spcPts val="3600"/>
              </a:lnSpc>
              <a:buNone/>
              <a:defRPr sz="3000">
                <a:solidFill>
                  <a:srgbClr val="FF6C00"/>
                </a:solidFill>
              </a:defRPr>
            </a:lvl4pPr>
            <a:lvl5pPr marL="1371600" indent="0">
              <a:lnSpc>
                <a:spcPts val="3600"/>
              </a:lnSpc>
              <a:buNone/>
              <a:defRPr sz="3000">
                <a:solidFill>
                  <a:srgbClr val="FF6C00"/>
                </a:solidFill>
              </a:defRPr>
            </a:lvl5pPr>
          </a:lstStyle>
          <a:p>
            <a:pPr lvl="0"/>
            <a:r>
              <a:rPr lang="en-US" dirty="0"/>
              <a:t>Subtitle</a:t>
            </a:r>
            <a:endParaRPr lang="de-DE" dirty="0"/>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1" name="Text Placeholder 9">
            <a:extLst>
              <a:ext uri="{FF2B5EF4-FFF2-40B4-BE49-F238E27FC236}">
                <a16:creationId xmlns:a16="http://schemas.microsoft.com/office/drawing/2014/main" id="{6F41BAA0-344B-4C04-84B4-DA129DE613F4}"/>
              </a:ext>
            </a:extLst>
          </p:cNvPr>
          <p:cNvSpPr>
            <a:spLocks noGrp="1"/>
          </p:cNvSpPr>
          <p:nvPr>
            <p:ph type="body" sz="quarter" idx="13"/>
          </p:nvPr>
        </p:nvSpPr>
        <p:spPr>
          <a:xfrm>
            <a:off x="7994469" y="431782"/>
            <a:ext cx="572081" cy="71058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dirty="0"/>
              <a:t>Edit Master text styles</a:t>
            </a:r>
          </a:p>
        </p:txBody>
      </p:sp>
      <p:pic>
        <p:nvPicPr>
          <p:cNvPr id="13" name="Picture 12" descr="Graphical user interface, text&#10;&#10;Description automatically generated">
            <a:extLst>
              <a:ext uri="{FF2B5EF4-FFF2-40B4-BE49-F238E27FC236}">
                <a16:creationId xmlns:a16="http://schemas.microsoft.com/office/drawing/2014/main" id="{DFEAEBD6-123B-4F4D-9EA8-51A62F165F3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5841" y="503628"/>
            <a:ext cx="2691902" cy="556016"/>
          </a:xfrm>
          <a:prstGeom prst="rect">
            <a:avLst/>
          </a:prstGeom>
        </p:spPr>
      </p:pic>
    </p:spTree>
  </p:cSld>
  <p:clrMapOvr>
    <a:masterClrMapping/>
  </p:clrMapOvr>
  <p:extLst>
    <p:ext uri="{DCECCB84-F9BA-43D5-87BE-67443E8EF086}">
      <p15:sldGuideLst xmlns:p15="http://schemas.microsoft.com/office/powerpoint/2012/main">
        <p15:guide id="1" pos="363">
          <p15:clr>
            <a:srgbClr val="FBAE40"/>
          </p15:clr>
        </p15:guide>
        <p15:guide id="2" pos="2699">
          <p15:clr>
            <a:srgbClr val="FBAE40"/>
          </p15:clr>
        </p15:guide>
        <p15:guide id="3" pos="2880">
          <p15:clr>
            <a:srgbClr val="FBAE40"/>
          </p15:clr>
        </p15:guide>
        <p15:guide id="4" pos="3061">
          <p15:clr>
            <a:srgbClr val="FBAE40"/>
          </p15:clr>
        </p15:guide>
        <p15:guide id="5" pos="5397">
          <p15:clr>
            <a:srgbClr val="FBAE40"/>
          </p15:clr>
        </p15:guide>
        <p15:guide id="6" orient="horz" pos="373">
          <p15:clr>
            <a:srgbClr val="FBAE40"/>
          </p15:clr>
        </p15:guide>
        <p15:guide id="7" orient="horz" pos="2867">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Main title slide">
    <p:spTree>
      <p:nvGrpSpPr>
        <p:cNvPr id="1" name=""/>
        <p:cNvGrpSpPr/>
        <p:nvPr/>
      </p:nvGrpSpPr>
      <p:grpSpPr>
        <a:xfrm>
          <a:off x="0" y="0"/>
          <a:ext cx="0" cy="0"/>
          <a:chOff x="0" y="0"/>
          <a:chExt cx="0" cy="0"/>
        </a:xfrm>
      </p:grpSpPr>
      <p:sp>
        <p:nvSpPr>
          <p:cNvPr id="18" name="Text Placeholder 11"/>
          <p:cNvSpPr>
            <a:spLocks noGrp="1"/>
          </p:cNvSpPr>
          <p:nvPr>
            <p:ph type="body" sz="quarter" idx="14" hasCustomPrompt="1"/>
          </p:nvPr>
        </p:nvSpPr>
        <p:spPr>
          <a:xfrm>
            <a:off x="475841" y="4326324"/>
            <a:ext cx="5112709" cy="490001"/>
          </a:xfrm>
          <a:prstGeom prst="rect">
            <a:avLst/>
          </a:prstGeom>
        </p:spPr>
        <p:txBody>
          <a:bodyPr>
            <a:normAutofit/>
          </a:bodyPr>
          <a:lstStyle>
            <a:lvl1pPr marL="0" indent="0" algn="l">
              <a:lnSpc>
                <a:spcPct val="100000"/>
              </a:lnSpc>
              <a:spcBef>
                <a:spcPts val="0"/>
              </a:spcBef>
              <a:buFont typeface="Arial" charset="0"/>
              <a:buNone/>
              <a:defRPr sz="1300"/>
            </a:lvl1pPr>
            <a:lvl2pPr marL="0" indent="0">
              <a:buNone/>
              <a:defRPr sz="1000"/>
            </a:lvl2pPr>
            <a:lvl3pPr marL="0" indent="0">
              <a:buNone/>
              <a:defRPr sz="1000"/>
            </a:lvl3pPr>
            <a:lvl4pPr marL="0" indent="0">
              <a:buNone/>
              <a:defRPr sz="1000"/>
            </a:lvl4pPr>
            <a:lvl5pPr marL="0" indent="0">
              <a:buNone/>
              <a:defRPr sz="1000"/>
            </a:lvl5pPr>
          </a:lstStyle>
          <a:p>
            <a:pPr lvl="0"/>
            <a:r>
              <a:rPr lang="en-US" dirty="0"/>
              <a:t>Month, year</a:t>
            </a:r>
            <a:br>
              <a:rPr lang="en-US" dirty="0"/>
            </a:br>
            <a:r>
              <a:rPr lang="en-US" dirty="0"/>
              <a:t>Name presenter</a:t>
            </a:r>
            <a:endParaRPr lang="de-DE" dirty="0"/>
          </a:p>
        </p:txBody>
      </p:sp>
      <p:sp>
        <p:nvSpPr>
          <p:cNvPr id="19" name="Title 1"/>
          <p:cNvSpPr>
            <a:spLocks noGrp="1"/>
          </p:cNvSpPr>
          <p:nvPr>
            <p:ph type="ctrTitle" hasCustomPrompt="1"/>
          </p:nvPr>
        </p:nvSpPr>
        <p:spPr>
          <a:xfrm>
            <a:off x="475841" y="1659467"/>
            <a:ext cx="5112709" cy="1744133"/>
          </a:xfrm>
          <a:prstGeom prst="rect">
            <a:avLst/>
          </a:prstGeom>
        </p:spPr>
        <p:txBody>
          <a:bodyPr anchor="t" anchorCtr="0">
            <a:normAutofit/>
          </a:bodyPr>
          <a:lstStyle>
            <a:lvl1pPr algn="l">
              <a:lnSpc>
                <a:spcPct val="100000"/>
              </a:lnSpc>
              <a:defRPr sz="3800">
                <a:solidFill>
                  <a:srgbClr val="53565A"/>
                </a:solidFill>
              </a:defRPr>
            </a:lvl1pPr>
          </a:lstStyle>
          <a:p>
            <a:r>
              <a:rPr lang="en-US" noProof="0" dirty="0"/>
              <a:t>Click to edit title max over 2x lines</a:t>
            </a:r>
          </a:p>
        </p:txBody>
      </p:sp>
      <p:pic>
        <p:nvPicPr>
          <p:cNvPr id="7" name="Picture 6">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10" name="Text Placeholder 9">
            <a:extLst>
              <a:ext uri="{FF2B5EF4-FFF2-40B4-BE49-F238E27FC236}">
                <a16:creationId xmlns:a16="http://schemas.microsoft.com/office/drawing/2014/main" id="{DEF54773-AB1A-42F0-A508-7C28F67E871D}"/>
              </a:ext>
            </a:extLst>
          </p:cNvPr>
          <p:cNvSpPr>
            <a:spLocks noGrp="1"/>
          </p:cNvSpPr>
          <p:nvPr>
            <p:ph type="body" sz="quarter" idx="13"/>
          </p:nvPr>
        </p:nvSpPr>
        <p:spPr>
          <a:xfrm>
            <a:off x="7994469" y="431782"/>
            <a:ext cx="572081" cy="71058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dirty="0"/>
              <a:t>Edit Master text styles</a:t>
            </a:r>
          </a:p>
        </p:txBody>
      </p:sp>
      <p:pic>
        <p:nvPicPr>
          <p:cNvPr id="11" name="Picture 10" descr="Graphical user interface, text&#10;&#10;Description automatically generated">
            <a:extLst>
              <a:ext uri="{FF2B5EF4-FFF2-40B4-BE49-F238E27FC236}">
                <a16:creationId xmlns:a16="http://schemas.microsoft.com/office/drawing/2014/main" id="{F784D832-5478-4921-BB4E-39427645620A}"/>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5841" y="503628"/>
            <a:ext cx="2691902" cy="556016"/>
          </a:xfrm>
          <a:prstGeom prst="rect">
            <a:avLst/>
          </a:prstGeom>
        </p:spPr>
      </p:pic>
    </p:spTree>
    <p:extLst>
      <p:ext uri="{BB962C8B-B14F-4D97-AF65-F5344CB8AC3E}">
        <p14:creationId xmlns:p14="http://schemas.microsoft.com/office/powerpoint/2010/main" val="241771627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Agenda</a:t>
            </a:r>
            <a:endParaRPr lang="de-DE" dirty="0"/>
          </a:p>
        </p:txBody>
      </p:sp>
      <p:cxnSp>
        <p:nvCxnSpPr>
          <p:cNvPr id="10" name="Straight Connector 9"/>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8" name="Text Placeholder 1"/>
          <p:cNvSpPr>
            <a:spLocks noGrp="1"/>
          </p:cNvSpPr>
          <p:nvPr>
            <p:ph type="body" sz="quarter" idx="13"/>
          </p:nvPr>
        </p:nvSpPr>
        <p:spPr>
          <a:xfrm>
            <a:off x="576262" y="1064853"/>
            <a:ext cx="7991475" cy="3264797"/>
          </a:xfrm>
          <a:prstGeom prst="rect">
            <a:avLst/>
          </a:prstGeom>
        </p:spPr>
        <p:txBody>
          <a:bodyPr vert="horz" lIns="91440" tIns="0" rIns="91440" bIns="45720" rtlCol="0">
            <a:normAutofit/>
          </a:bodyPr>
          <a:lstStyle>
            <a:lvl1pPr>
              <a:defRPr lang="en-GB" dirty="0"/>
            </a:lvl1pPr>
          </a:lstStyle>
          <a:p>
            <a:pPr marL="285750" lvl="0" indent="-285750">
              <a:lnSpc>
                <a:spcPct val="100000"/>
              </a:lnSpc>
            </a:pPr>
            <a:endParaRPr lang="en-GB" dirty="0"/>
          </a:p>
        </p:txBody>
      </p:sp>
    </p:spTree>
    <p:extLst>
      <p:ext uri="{BB962C8B-B14F-4D97-AF65-F5344CB8AC3E}">
        <p14:creationId xmlns:p14="http://schemas.microsoft.com/office/powerpoint/2010/main" val="1262608357"/>
      </p:ext>
    </p:extLst>
  </p:cSld>
  <p:clrMapOvr>
    <a:masterClrMapping/>
  </p:clrMapOvr>
  <p:extLst>
    <p:ext uri="{DCECCB84-F9BA-43D5-87BE-67443E8EF086}">
      <p15:sldGuideLst xmlns:p15="http://schemas.microsoft.com/office/powerpoint/2012/main">
        <p15:guide id="1" pos="363" userDrawn="1">
          <p15:clr>
            <a:srgbClr val="FBAE40"/>
          </p15:clr>
        </p15:guide>
        <p15:guide id="2" pos="2880" userDrawn="1">
          <p15:clr>
            <a:srgbClr val="FBAE40"/>
          </p15:clr>
        </p15:guide>
        <p15:guide id="3" pos="2699"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799"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cxnSp>
        <p:nvCxnSpPr>
          <p:cNvPr id="14" name="Straight Connector 13"/>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8"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Tree>
  </p:cSld>
  <p:clrMapOvr>
    <a:masterClrMapping/>
  </p:clrMapOvr>
  <p:extLst>
    <p:ext uri="{DCECCB84-F9BA-43D5-87BE-67443E8EF086}">
      <p15:sldGuideLst xmlns:p15="http://schemas.microsoft.com/office/powerpoint/2012/main">
        <p15:guide id="1" pos="363">
          <p15:clr>
            <a:srgbClr val="FBAE40"/>
          </p15:clr>
        </p15:guide>
        <p15:guide id="2" pos="2880">
          <p15:clr>
            <a:srgbClr val="FBAE40"/>
          </p15:clr>
        </p15:guide>
        <p15:guide id="3" pos="2699">
          <p15:clr>
            <a:srgbClr val="FBAE40"/>
          </p15:clr>
        </p15:guide>
        <p15:guide id="4" pos="3061">
          <p15:clr>
            <a:srgbClr val="FBAE40"/>
          </p15:clr>
        </p15:guide>
        <p15:guide id="5" pos="5397">
          <p15:clr>
            <a:srgbClr val="FBAE40"/>
          </p15:clr>
        </p15:guide>
        <p15:guide id="7" orient="horz" pos="2867">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bullets">
    <p:spTree>
      <p:nvGrpSpPr>
        <p:cNvPr id="1" name=""/>
        <p:cNvGrpSpPr/>
        <p:nvPr/>
      </p:nvGrpSpPr>
      <p:grpSpPr>
        <a:xfrm>
          <a:off x="0" y="0"/>
          <a:ext cx="0" cy="0"/>
          <a:chOff x="0" y="0"/>
          <a:chExt cx="0" cy="0"/>
        </a:xfrm>
      </p:grpSpPr>
      <p:cxnSp>
        <p:nvCxnSpPr>
          <p:cNvPr id="13" name="Straight Connector 12"/>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sp>
        <p:nvSpPr>
          <p:cNvPr id="10" name="Title 1"/>
          <p:cNvSpPr>
            <a:spLocks noGrp="1"/>
          </p:cNvSpPr>
          <p:nvPr>
            <p:ph type="title" hasCustomPrompt="1"/>
          </p:nvPr>
        </p:nvSpPr>
        <p:spPr>
          <a:xfrm>
            <a:off x="576263" y="370375"/>
            <a:ext cx="7991475" cy="462759"/>
          </a:xfrm>
          <a:prstGeom prst="rect">
            <a:avLst/>
          </a:prstGeom>
        </p:spPr>
        <p:txBody>
          <a:bodyPr>
            <a:noAutofit/>
          </a:bodyPr>
          <a:lstStyle>
            <a:lvl1pPr>
              <a:lnSpc>
                <a:spcPct val="100000"/>
              </a:lnSpc>
              <a:defRPr sz="2800"/>
            </a:lvl1pPr>
          </a:lstStyle>
          <a:p>
            <a:r>
              <a:rPr lang="en-US" dirty="0"/>
              <a:t>Title</a:t>
            </a:r>
            <a:endParaRPr lang="de-DE" dirty="0"/>
          </a:p>
        </p:txBody>
      </p:sp>
      <p:sp>
        <p:nvSpPr>
          <p:cNvPr id="14" name="Content Placeholder 2"/>
          <p:cNvSpPr>
            <a:spLocks noGrp="1"/>
          </p:cNvSpPr>
          <p:nvPr>
            <p:ph sz="quarter" idx="16"/>
          </p:nvPr>
        </p:nvSpPr>
        <p:spPr>
          <a:xfrm>
            <a:off x="576263" y="1061276"/>
            <a:ext cx="7991475" cy="3269424"/>
          </a:xfrm>
          <a:prstGeom prst="rect">
            <a:avLst/>
          </a:prstGeom>
        </p:spPr>
        <p:txBody>
          <a:bodyPr/>
          <a:lstStyle>
            <a:lvl1pPr>
              <a:lnSpc>
                <a:spcPct val="100000"/>
              </a:lnSpc>
              <a:defRPr/>
            </a:lvl1pPr>
            <a:lvl2pPr>
              <a:lnSpc>
                <a:spcPct val="100000"/>
              </a:lnSpc>
              <a:defRPr/>
            </a:lvl2pPr>
            <a:lvl3pPr>
              <a:lnSpc>
                <a:spcPct val="100000"/>
              </a:lnSpc>
              <a:defRPr/>
            </a:lvl3pPr>
            <a:lvl4pPr>
              <a:lnSpc>
                <a:spcPct val="100000"/>
              </a:lnSpc>
              <a:defRPr/>
            </a:lvl4pPr>
            <a:lvl5pPr>
              <a:lnSpc>
                <a:spcPct val="100000"/>
              </a:lnSpc>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904437398"/>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pos="5397" userDrawn="1">
          <p15:clr>
            <a:srgbClr val="FBAE40"/>
          </p15:clr>
        </p15:guide>
        <p15:guide id="6" orient="horz" pos="373" userDrawn="1">
          <p15:clr>
            <a:srgbClr val="FBAE40"/>
          </p15:clr>
        </p15:guide>
        <p15:guide id="7" orient="horz" pos="286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End slide">
    <p:spTree>
      <p:nvGrpSpPr>
        <p:cNvPr id="1" name=""/>
        <p:cNvGrpSpPr/>
        <p:nvPr/>
      </p:nvGrpSpPr>
      <p:grpSpPr>
        <a:xfrm>
          <a:off x="0" y="0"/>
          <a:ext cx="0" cy="0"/>
          <a:chOff x="0" y="0"/>
          <a:chExt cx="0" cy="0"/>
        </a:xfrm>
      </p:grpSpPr>
      <p:sp>
        <p:nvSpPr>
          <p:cNvPr id="12" name="Text Placeholder 11"/>
          <p:cNvSpPr>
            <a:spLocks noGrp="1"/>
          </p:cNvSpPr>
          <p:nvPr>
            <p:ph type="body" sz="quarter" idx="14" hasCustomPrompt="1"/>
          </p:nvPr>
        </p:nvSpPr>
        <p:spPr>
          <a:xfrm>
            <a:off x="484253" y="4144980"/>
            <a:ext cx="5112709" cy="448866"/>
          </a:xfrm>
          <a:prstGeom prst="rect">
            <a:avLst/>
          </a:prstGeom>
        </p:spPr>
        <p:txBody>
          <a:bodyPr>
            <a:noAutofit/>
          </a:bodyPr>
          <a:lstStyle>
            <a:lvl1pPr marL="0" indent="0">
              <a:lnSpc>
                <a:spcPct val="100000"/>
              </a:lnSpc>
              <a:spcBef>
                <a:spcPts val="0"/>
              </a:spcBef>
              <a:buNone/>
              <a:defRPr sz="1400">
                <a:solidFill>
                  <a:schemeClr val="tx1"/>
                </a:solidFill>
              </a:defRPr>
            </a:lvl1pPr>
            <a:lvl2pPr marL="0" indent="0">
              <a:buNone/>
              <a:defRPr sz="1000"/>
            </a:lvl2pPr>
            <a:lvl3pPr marL="0" indent="0">
              <a:buNone/>
              <a:defRPr sz="1000"/>
            </a:lvl3pPr>
            <a:lvl4pPr marL="0" indent="0">
              <a:buNone/>
              <a:defRPr sz="1000"/>
            </a:lvl4pPr>
            <a:lvl5pPr marL="0" indent="0">
              <a:buNone/>
              <a:defRPr sz="1000"/>
            </a:lvl5pPr>
          </a:lstStyle>
          <a:p>
            <a:pPr lvl="0"/>
            <a:r>
              <a:rPr lang="en-US" dirty="0"/>
              <a:t>Department</a:t>
            </a:r>
            <a:br>
              <a:rPr lang="en-US" dirty="0"/>
            </a:br>
            <a:r>
              <a:rPr lang="en-US" dirty="0"/>
              <a:t>Date</a:t>
            </a:r>
            <a:endParaRPr lang="de-DE" dirty="0"/>
          </a:p>
        </p:txBody>
      </p:sp>
      <p:pic>
        <p:nvPicPr>
          <p:cNvPr id="9" name="Picture 8">
            <a:extLst>
              <a:ext uri="{FF2B5EF4-FFF2-40B4-BE49-F238E27FC236}">
                <a16:creationId xmlns:a16="http://schemas.microsoft.com/office/drawing/2014/main" id="{8ED1E7E9-0B74-D54C-8C9A-067E1D0C0E9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284178" y="1283678"/>
            <a:ext cx="3859822" cy="3859822"/>
          </a:xfrm>
          <a:prstGeom prst="rect">
            <a:avLst/>
          </a:prstGeom>
        </p:spPr>
      </p:pic>
      <p:sp>
        <p:nvSpPr>
          <p:cNvPr id="7" name="Text Placeholder 9">
            <a:extLst>
              <a:ext uri="{FF2B5EF4-FFF2-40B4-BE49-F238E27FC236}">
                <a16:creationId xmlns:a16="http://schemas.microsoft.com/office/drawing/2014/main" id="{45D121A8-8F1E-4A9C-A2F2-E20A98380AA9}"/>
              </a:ext>
            </a:extLst>
          </p:cNvPr>
          <p:cNvSpPr>
            <a:spLocks noGrp="1"/>
          </p:cNvSpPr>
          <p:nvPr>
            <p:ph type="body" sz="quarter" idx="13"/>
          </p:nvPr>
        </p:nvSpPr>
        <p:spPr>
          <a:xfrm>
            <a:off x="7994469" y="431782"/>
            <a:ext cx="572081" cy="71058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dirty="0"/>
              <a:t>Edit Master text styles</a:t>
            </a:r>
          </a:p>
        </p:txBody>
      </p:sp>
      <p:pic>
        <p:nvPicPr>
          <p:cNvPr id="8" name="Picture 7" descr="Graphical user interface, text&#10;&#10;Description automatically generated">
            <a:extLst>
              <a:ext uri="{FF2B5EF4-FFF2-40B4-BE49-F238E27FC236}">
                <a16:creationId xmlns:a16="http://schemas.microsoft.com/office/drawing/2014/main" id="{64C3504F-AA4E-422B-B143-AF81F5FC36E7}"/>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475841" y="503628"/>
            <a:ext cx="2691902" cy="556016"/>
          </a:xfrm>
          <a:prstGeom prst="rect">
            <a:avLst/>
          </a:prstGeom>
        </p:spPr>
      </p:pic>
    </p:spTree>
    <p:extLst>
      <p:ext uri="{BB962C8B-B14F-4D97-AF65-F5344CB8AC3E}">
        <p14:creationId xmlns:p14="http://schemas.microsoft.com/office/powerpoint/2010/main" val="3946097589"/>
      </p:ext>
    </p:extLst>
  </p:cSld>
  <p:clrMapOvr>
    <a:masterClrMapping/>
  </p:clrMapOvr>
  <p:extLst>
    <p:ext uri="{DCECCB84-F9BA-43D5-87BE-67443E8EF086}">
      <p15:sldGuideLst xmlns:p15="http://schemas.microsoft.com/office/powerpoint/2012/main">
        <p15:guide id="1" pos="363" userDrawn="1">
          <p15:clr>
            <a:srgbClr val="FBAE40"/>
          </p15:clr>
        </p15:guide>
        <p15:guide id="2" pos="2699" userDrawn="1">
          <p15:clr>
            <a:srgbClr val="FBAE40"/>
          </p15:clr>
        </p15:guide>
        <p15:guide id="3" pos="2880" userDrawn="1">
          <p15:clr>
            <a:srgbClr val="FBAE40"/>
          </p15:clr>
        </p15:guide>
        <p15:guide id="4" pos="3061" userDrawn="1">
          <p15:clr>
            <a:srgbClr val="FBAE40"/>
          </p15:clr>
        </p15:guide>
        <p15:guide id="5" orient="horz" pos="373" userDrawn="1">
          <p15:clr>
            <a:srgbClr val="FBAE40"/>
          </p15:clr>
        </p15:guide>
        <p15:guide id="6" pos="5397" userDrawn="1">
          <p15:clr>
            <a:srgbClr val="FBAE40"/>
          </p15:clr>
        </p15:guide>
        <p15:guide id="7" orient="horz" pos="2867"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Straight Connector 6"/>
          <p:cNvCxnSpPr/>
          <p:nvPr userDrawn="1"/>
        </p:nvCxnSpPr>
        <p:spPr>
          <a:xfrm flipV="1">
            <a:off x="576263" y="4443413"/>
            <a:ext cx="7991475" cy="1"/>
          </a:xfrm>
          <a:prstGeom prst="line">
            <a:avLst/>
          </a:prstGeom>
          <a:ln w="12700">
            <a:solidFill>
              <a:srgbClr val="DCDCDC"/>
            </a:solidFill>
          </a:ln>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B4928590-4084-6B40-8DED-B4F8C98BED1B}"/>
              </a:ext>
            </a:extLst>
          </p:cNvPr>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8138548" y="4486891"/>
            <a:ext cx="429190" cy="474755"/>
          </a:xfrm>
          <a:prstGeom prst="rect">
            <a:avLst/>
          </a:prstGeom>
        </p:spPr>
      </p:pic>
      <p:sp>
        <p:nvSpPr>
          <p:cNvPr id="9" name="Title Placeholder 1"/>
          <p:cNvSpPr>
            <a:spLocks noGrp="1"/>
          </p:cNvSpPr>
          <p:nvPr>
            <p:ph type="title"/>
          </p:nvPr>
        </p:nvSpPr>
        <p:spPr>
          <a:xfrm>
            <a:off x="576000" y="440861"/>
            <a:ext cx="7991738" cy="462759"/>
          </a:xfrm>
          <a:prstGeom prst="rect">
            <a:avLst/>
          </a:prstGeom>
        </p:spPr>
        <p:txBody>
          <a:bodyPr vert="horz" lIns="91440" tIns="0" rIns="91440" bIns="0" rtlCol="0" anchor="ctr" anchorCtr="0">
            <a:noAutofit/>
          </a:bodyPr>
          <a:lstStyle/>
          <a:p>
            <a:r>
              <a:rPr lang="en-US" dirty="0"/>
              <a:t>Click to edit Master title style</a:t>
            </a:r>
            <a:endParaRPr lang="de-DE" dirty="0"/>
          </a:p>
        </p:txBody>
      </p:sp>
      <p:sp>
        <p:nvSpPr>
          <p:cNvPr id="11" name="Text Placeholder 2"/>
          <p:cNvSpPr>
            <a:spLocks noGrp="1"/>
          </p:cNvSpPr>
          <p:nvPr>
            <p:ph type="body" idx="1"/>
          </p:nvPr>
        </p:nvSpPr>
        <p:spPr>
          <a:xfrm>
            <a:off x="576000" y="1076659"/>
            <a:ext cx="7991738" cy="3425729"/>
          </a:xfrm>
          <a:prstGeom prst="rect">
            <a:avLst/>
          </a:prstGeom>
        </p:spPr>
        <p:txBody>
          <a:bodyPr vert="horz" lIns="91440" tIns="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3" name="Picture 2" descr="Graphical user interface, text&#10;&#10;Description automatically generated">
            <a:extLst>
              <a:ext uri="{FF2B5EF4-FFF2-40B4-BE49-F238E27FC236}">
                <a16:creationId xmlns:a16="http://schemas.microsoft.com/office/drawing/2014/main" id="{CDABFFC9-CDC4-4246-AEA5-581D2290CDCD}"/>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576000" y="4438049"/>
            <a:ext cx="2298483" cy="474755"/>
          </a:xfrm>
          <a:prstGeom prst="rect">
            <a:avLst/>
          </a:prstGeom>
        </p:spPr>
      </p:pic>
    </p:spTree>
    <p:extLst>
      <p:ext uri="{BB962C8B-B14F-4D97-AF65-F5344CB8AC3E}">
        <p14:creationId xmlns:p14="http://schemas.microsoft.com/office/powerpoint/2010/main" val="1127558550"/>
      </p:ext>
    </p:extLst>
  </p:cSld>
  <p:clrMap bg1="lt1" tx1="dk1" bg2="lt2" tx2="dk2" accent1="accent1" accent2="accent2" accent3="accent3" accent4="accent4" accent5="accent5" accent6="accent6" hlink="hlink" folHlink="folHlink"/>
  <p:sldLayoutIdLst>
    <p:sldLayoutId id="2147483701" r:id="rId1"/>
    <p:sldLayoutId id="2147483661" r:id="rId2"/>
    <p:sldLayoutId id="2147483650" r:id="rId3"/>
    <p:sldLayoutId id="2147483735" r:id="rId4"/>
    <p:sldLayoutId id="2147483662" r:id="rId5"/>
    <p:sldLayoutId id="2147483670" r:id="rId6"/>
  </p:sldLayoutIdLst>
  <p:hf sldNum="0" hdr="0"/>
  <p:txStyles>
    <p:title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p:titleStyle>
    <p:bodyStyle>
      <a:lvl1pPr marL="266700" indent="-266700" algn="l" defTabSz="685800" rtl="0" eaLnBrk="1" latinLnBrk="0" hangingPunct="1">
        <a:lnSpc>
          <a:spcPct val="100000"/>
        </a:lnSpc>
        <a:spcBef>
          <a:spcPts val="0"/>
        </a:spcBef>
        <a:spcAft>
          <a:spcPts val="600"/>
        </a:spcAft>
        <a:buClr>
          <a:srgbClr val="FF6C00"/>
        </a:buClr>
        <a:buFont typeface="Arial" panose="020B0604020202020204" pitchFamily="34" charset="0"/>
        <a:buChar char="•"/>
        <a:tabLst>
          <a:tab pos="266700" algn="l"/>
        </a:tabLst>
        <a:defRPr lang="nl-NL" sz="1800" kern="1200" dirty="0" smtClean="0">
          <a:solidFill>
            <a:schemeClr val="tx1"/>
          </a:solidFill>
          <a:latin typeface="+mn-lt"/>
          <a:ea typeface="+mn-ea"/>
          <a:cs typeface="+mn-cs"/>
        </a:defRPr>
      </a:lvl1pPr>
      <a:lvl2pPr marL="514350" indent="-171450" algn="l" defTabSz="685800" rtl="0" eaLnBrk="1" latinLnBrk="0" hangingPunct="1">
        <a:lnSpc>
          <a:spcPct val="100000"/>
        </a:lnSpc>
        <a:spcBef>
          <a:spcPts val="375"/>
        </a:spcBef>
        <a:spcAft>
          <a:spcPts val="600"/>
        </a:spcAft>
        <a:buClr>
          <a:srgbClr val="FF6C00"/>
        </a:buClr>
        <a:buFont typeface="Arial" panose="020B0604020202020204" pitchFamily="34" charset="0"/>
        <a:buChar char="−"/>
        <a:defRPr lang="nl-NL" sz="1600" kern="1200" dirty="0" smtClean="0">
          <a:solidFill>
            <a:schemeClr val="tx1"/>
          </a:solidFill>
          <a:latin typeface="+mn-lt"/>
          <a:ea typeface="+mn-ea"/>
          <a:cs typeface="+mn-cs"/>
        </a:defRPr>
      </a:lvl2pPr>
      <a:lvl3pPr marL="8572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3pPr>
      <a:lvl4pPr marL="12001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nl-NL" sz="1600" kern="1200" dirty="0" smtClean="0">
          <a:solidFill>
            <a:schemeClr val="tx1"/>
          </a:solidFill>
          <a:latin typeface="+mn-lt"/>
          <a:ea typeface="+mn-ea"/>
          <a:cs typeface="+mn-cs"/>
        </a:defRPr>
      </a:lvl4pPr>
      <a:lvl5pPr marL="1543050" indent="-171450" algn="l" defTabSz="685800" rtl="0" eaLnBrk="1" latinLnBrk="0" hangingPunct="1">
        <a:lnSpc>
          <a:spcPct val="100000"/>
        </a:lnSpc>
        <a:spcBef>
          <a:spcPts val="375"/>
        </a:spcBef>
        <a:spcAft>
          <a:spcPts val="600"/>
        </a:spcAft>
        <a:buClr>
          <a:srgbClr val="FF6C00"/>
        </a:buClr>
        <a:buFont typeface="Courier New" panose="02070309020205020404" pitchFamily="49" charset="0"/>
        <a:buChar char="o"/>
        <a:defRPr lang="de-DE" sz="1600" kern="1200" dirty="0">
          <a:solidFill>
            <a:schemeClr val="tx1"/>
          </a:solidFill>
          <a:latin typeface="+mn-lt"/>
          <a:ea typeface="+mn-ea"/>
          <a:cs typeface="+mn-cs"/>
        </a:defRPr>
      </a:lvl5pPr>
      <a:lvl6pPr marL="1714500" indent="0" algn="l" defTabSz="685800" rtl="0" eaLnBrk="1" latinLnBrk="0" hangingPunct="1">
        <a:lnSpc>
          <a:spcPct val="90000"/>
        </a:lnSpc>
        <a:spcBef>
          <a:spcPts val="375"/>
        </a:spcBef>
        <a:buFont typeface="Arial" panose="020B0604020202020204" pitchFamily="34" charset="0"/>
        <a:buNone/>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63">
          <p15:clr>
            <a:srgbClr val="F26B43"/>
          </p15:clr>
        </p15:guide>
        <p15:guide id="2" pos="2880">
          <p15:clr>
            <a:srgbClr val="F26B43"/>
          </p15:clr>
        </p15:guide>
        <p15:guide id="3" pos="2699">
          <p15:clr>
            <a:srgbClr val="F26B43"/>
          </p15:clr>
        </p15:guide>
        <p15:guide id="4" pos="3061">
          <p15:clr>
            <a:srgbClr val="F26B43"/>
          </p15:clr>
        </p15:guide>
        <p15:guide id="5" pos="5397">
          <p15:clr>
            <a:srgbClr val="F26B43"/>
          </p15:clr>
        </p15:guide>
        <p15:guide id="6" orient="horz" pos="373">
          <p15:clr>
            <a:srgbClr val="F26B43"/>
          </p15:clr>
        </p15:guide>
        <p15:guide id="7" orient="horz" pos="2867">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notesSlide" Target="../notesSlides/notesSlide11.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2.xml"/><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4"/>
          </p:nvPr>
        </p:nvSpPr>
        <p:spPr/>
        <p:txBody>
          <a:bodyPr vert="horz" lIns="91440" tIns="0" rIns="91440" bIns="45720" rtlCol="0" anchor="t">
            <a:normAutofit lnSpcReduction="10000"/>
          </a:bodyPr>
          <a:lstStyle/>
          <a:p>
            <a:r>
              <a:rPr lang="en-US" dirty="0">
                <a:cs typeface="Arial"/>
              </a:rPr>
              <a:t>November 2021</a:t>
            </a:r>
          </a:p>
          <a:p>
            <a:r>
              <a:rPr lang="en-US" dirty="0">
                <a:cs typeface="Arial"/>
              </a:rPr>
              <a:t>Presented by the Learning and Content Management (LCM) Team</a:t>
            </a:r>
          </a:p>
        </p:txBody>
      </p:sp>
      <p:sp>
        <p:nvSpPr>
          <p:cNvPr id="2" name="Title 1"/>
          <p:cNvSpPr>
            <a:spLocks noGrp="1"/>
          </p:cNvSpPr>
          <p:nvPr>
            <p:ph type="ctrTitle"/>
          </p:nvPr>
        </p:nvSpPr>
        <p:spPr>
          <a:xfrm>
            <a:off x="475841" y="1238251"/>
            <a:ext cx="5282163" cy="2084371"/>
          </a:xfrm>
        </p:spPr>
        <p:txBody>
          <a:bodyPr>
            <a:normAutofit fontScale="90000"/>
          </a:bodyPr>
          <a:lstStyle/>
          <a:p>
            <a:r>
              <a:rPr lang="en-US" sz="2700" dirty="0">
                <a:solidFill>
                  <a:schemeClr val="bg1">
                    <a:lumMod val="50000"/>
                  </a:schemeClr>
                </a:solidFill>
                <a:latin typeface="+mn-lt"/>
                <a:cs typeface="Calibri" panose="020F0502020204030204" pitchFamily="34" charset="0"/>
              </a:rPr>
              <a:t>LCM Webinar Series</a:t>
            </a:r>
            <a:br>
              <a:rPr lang="en-US" dirty="0">
                <a:latin typeface="+mn-lt"/>
                <a:cs typeface="Calibri" panose="020F0502020204030204" pitchFamily="34" charset="0"/>
              </a:rPr>
            </a:br>
            <a:r>
              <a:rPr lang="en-US" sz="3100" b="1" dirty="0">
                <a:latin typeface="+mn-lt"/>
                <a:cs typeface="Calibri" panose="020F0502020204030204" pitchFamily="34" charset="0"/>
              </a:rPr>
              <a:t>3.0 </a:t>
            </a:r>
            <a:r>
              <a:rPr lang="en-GB" sz="3100" b="1" dirty="0">
                <a:latin typeface="+mn-lt"/>
                <a:cs typeface="Calibri" panose="020F0502020204030204" pitchFamily="34" charset="0"/>
              </a:rPr>
              <a:t>Working with Article Transfer Service (ATS): a practical guide for editors</a:t>
            </a:r>
            <a:br>
              <a:rPr lang="en-US" dirty="0">
                <a:latin typeface="+mn-lt"/>
                <a:cs typeface="Calibri" panose="020F0502020204030204" pitchFamily="34" charset="0"/>
              </a:rPr>
            </a:br>
            <a:endParaRPr lang="en-US" dirty="0">
              <a:latin typeface="+mn-lt"/>
              <a:cs typeface="Calibri" panose="020F0502020204030204" pitchFamily="34" charset="0"/>
            </a:endParaRPr>
          </a:p>
        </p:txBody>
      </p:sp>
      <p:sp>
        <p:nvSpPr>
          <p:cNvPr id="5" name="Text Placeholder 4"/>
          <p:cNvSpPr>
            <a:spLocks noGrp="1"/>
          </p:cNvSpPr>
          <p:nvPr>
            <p:ph type="body" sz="quarter" idx="16"/>
          </p:nvPr>
        </p:nvSpPr>
        <p:spPr>
          <a:xfrm>
            <a:off x="475841" y="3488267"/>
            <a:ext cx="5112709" cy="762000"/>
          </a:xfrm>
        </p:spPr>
        <p:txBody>
          <a:bodyPr>
            <a:normAutofit/>
          </a:bodyPr>
          <a:lstStyle/>
          <a:p>
            <a:r>
              <a:rPr lang="en-US" sz="2400" dirty="0"/>
              <a:t>Thank you for joining us today</a:t>
            </a:r>
          </a:p>
        </p:txBody>
      </p:sp>
      <p:sp>
        <p:nvSpPr>
          <p:cNvPr id="6" name="Text Placeholder 9">
            <a:extLst>
              <a:ext uri="{FF2B5EF4-FFF2-40B4-BE49-F238E27FC236}">
                <a16:creationId xmlns:a16="http://schemas.microsoft.com/office/drawing/2014/main" id="{C9A8E23E-8EC3-43D8-96D5-B3D7456ACB04}"/>
              </a:ext>
            </a:extLst>
          </p:cNvPr>
          <p:cNvSpPr>
            <a:spLocks noGrp="1"/>
          </p:cNvSpPr>
          <p:nvPr>
            <p:ph type="body" sz="quarter" idx="13"/>
          </p:nvPr>
        </p:nvSpPr>
        <p:spPr>
          <a:xfrm>
            <a:off x="7994469" y="431782"/>
            <a:ext cx="572081" cy="71058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dirty="0"/>
              <a:t>Edit Master text styles</a:t>
            </a:r>
          </a:p>
        </p:txBody>
      </p:sp>
    </p:spTree>
    <p:extLst>
      <p:ext uri="{BB962C8B-B14F-4D97-AF65-F5344CB8AC3E}">
        <p14:creationId xmlns:p14="http://schemas.microsoft.com/office/powerpoint/2010/main" val="177000901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756F-46D2-4C19-BB47-4D6259013FA0}"/>
              </a:ext>
            </a:extLst>
          </p:cNvPr>
          <p:cNvSpPr>
            <a:spLocks noGrp="1"/>
          </p:cNvSpPr>
          <p:nvPr>
            <p:ph type="title"/>
          </p:nvPr>
        </p:nvSpPr>
        <p:spPr>
          <a:xfrm>
            <a:off x="543914" y="495213"/>
            <a:ext cx="7991475" cy="462759"/>
          </a:xfrm>
        </p:spPr>
        <p:txBody>
          <a:bodyPr/>
          <a:lstStyle/>
          <a:p>
            <a:r>
              <a:rPr lang="en-GB" sz="2400" dirty="0"/>
              <a:t>Editor Experience: Feeder Journal</a:t>
            </a:r>
          </a:p>
        </p:txBody>
      </p:sp>
      <p:pic>
        <p:nvPicPr>
          <p:cNvPr id="5" name="Picture 5" descr="Graphical user interface, text, application&#10;&#10;Description automatically generated">
            <a:extLst>
              <a:ext uri="{FF2B5EF4-FFF2-40B4-BE49-F238E27FC236}">
                <a16:creationId xmlns:a16="http://schemas.microsoft.com/office/drawing/2014/main" id="{30E923F0-7744-40AF-AB77-FF3E842D4AE2}"/>
              </a:ext>
            </a:extLst>
          </p:cNvPr>
          <p:cNvPicPr>
            <a:picLocks noChangeAspect="1"/>
          </p:cNvPicPr>
          <p:nvPr/>
        </p:nvPicPr>
        <p:blipFill>
          <a:blip r:embed="rId3"/>
          <a:stretch>
            <a:fillRect/>
          </a:stretch>
        </p:blipFill>
        <p:spPr>
          <a:xfrm>
            <a:off x="782539" y="1587837"/>
            <a:ext cx="3976007" cy="1662666"/>
          </a:xfrm>
          <a:prstGeom prst="rect">
            <a:avLst/>
          </a:prstGeom>
        </p:spPr>
      </p:pic>
      <p:pic>
        <p:nvPicPr>
          <p:cNvPr id="6" name="Picture 6" descr="Graphical user interface, text, application&#10;&#10;Description automatically generated">
            <a:extLst>
              <a:ext uri="{FF2B5EF4-FFF2-40B4-BE49-F238E27FC236}">
                <a16:creationId xmlns:a16="http://schemas.microsoft.com/office/drawing/2014/main" id="{86F388AD-A4BE-4F51-9A58-3584E49D59B7}"/>
              </a:ext>
            </a:extLst>
          </p:cNvPr>
          <p:cNvPicPr>
            <a:picLocks noChangeAspect="1"/>
          </p:cNvPicPr>
          <p:nvPr/>
        </p:nvPicPr>
        <p:blipFill>
          <a:blip r:embed="rId4"/>
          <a:stretch>
            <a:fillRect/>
          </a:stretch>
        </p:blipFill>
        <p:spPr>
          <a:xfrm>
            <a:off x="5519057" y="1077266"/>
            <a:ext cx="2743200" cy="2678723"/>
          </a:xfrm>
          <a:prstGeom prst="rect">
            <a:avLst/>
          </a:prstGeom>
        </p:spPr>
      </p:pic>
      <p:sp>
        <p:nvSpPr>
          <p:cNvPr id="11" name="Rectangle 10">
            <a:extLst>
              <a:ext uri="{FF2B5EF4-FFF2-40B4-BE49-F238E27FC236}">
                <a16:creationId xmlns:a16="http://schemas.microsoft.com/office/drawing/2014/main" id="{828D49D3-8170-45BF-A2B3-59920DAE3698}"/>
              </a:ext>
            </a:extLst>
          </p:cNvPr>
          <p:cNvSpPr/>
          <p:nvPr/>
        </p:nvSpPr>
        <p:spPr>
          <a:xfrm>
            <a:off x="5514975" y="2290082"/>
            <a:ext cx="2743200" cy="914400"/>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itle 3">
            <a:extLst>
              <a:ext uri="{FF2B5EF4-FFF2-40B4-BE49-F238E27FC236}">
                <a16:creationId xmlns:a16="http://schemas.microsoft.com/office/drawing/2014/main" id="{C022FD3A-3C92-455E-9FF8-D42BB6FEE931}"/>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Tree>
    <p:extLst>
      <p:ext uri="{BB962C8B-B14F-4D97-AF65-F5344CB8AC3E}">
        <p14:creationId xmlns:p14="http://schemas.microsoft.com/office/powerpoint/2010/main" val="4045014010"/>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3" descr="Icon&#10;&#10;Description automatically generated">
            <a:extLst>
              <a:ext uri="{FF2B5EF4-FFF2-40B4-BE49-F238E27FC236}">
                <a16:creationId xmlns:a16="http://schemas.microsoft.com/office/drawing/2014/main" id="{3E4D5BD6-B73C-492F-A156-4000514B2E94}"/>
              </a:ext>
            </a:extLst>
          </p:cNvPr>
          <p:cNvPicPr>
            <a:picLocks noChangeAspect="1"/>
          </p:cNvPicPr>
          <p:nvPr/>
        </p:nvPicPr>
        <p:blipFill>
          <a:blip r:embed="rId3"/>
          <a:stretch>
            <a:fillRect/>
          </a:stretch>
        </p:blipFill>
        <p:spPr>
          <a:xfrm>
            <a:off x="481253" y="1286892"/>
            <a:ext cx="2675598" cy="2686381"/>
          </a:xfrm>
          <a:prstGeom prst="rect">
            <a:avLst/>
          </a:prstGeom>
        </p:spPr>
      </p:pic>
      <p:sp>
        <p:nvSpPr>
          <p:cNvPr id="2" name="Title 1">
            <a:extLst>
              <a:ext uri="{FF2B5EF4-FFF2-40B4-BE49-F238E27FC236}">
                <a16:creationId xmlns:a16="http://schemas.microsoft.com/office/drawing/2014/main" id="{65DF756F-46D2-4C19-BB47-4D6259013FA0}"/>
              </a:ext>
            </a:extLst>
          </p:cNvPr>
          <p:cNvSpPr>
            <a:spLocks noGrp="1"/>
          </p:cNvSpPr>
          <p:nvPr>
            <p:ph type="title"/>
          </p:nvPr>
        </p:nvSpPr>
        <p:spPr>
          <a:xfrm>
            <a:off x="481253" y="491322"/>
            <a:ext cx="7991475" cy="462759"/>
          </a:xfrm>
        </p:spPr>
        <p:txBody>
          <a:bodyPr anchor="ctr">
            <a:normAutofit/>
          </a:bodyPr>
          <a:lstStyle/>
          <a:p>
            <a:r>
              <a:rPr lang="en-GB" sz="2400" dirty="0"/>
              <a:t>Author's Perspective</a:t>
            </a:r>
          </a:p>
        </p:txBody>
      </p:sp>
      <p:grpSp>
        <p:nvGrpSpPr>
          <p:cNvPr id="9" name="Group 8">
            <a:extLst>
              <a:ext uri="{FF2B5EF4-FFF2-40B4-BE49-F238E27FC236}">
                <a16:creationId xmlns:a16="http://schemas.microsoft.com/office/drawing/2014/main" id="{4B633D85-BBA4-40BF-8B23-38141FD6B852}"/>
              </a:ext>
            </a:extLst>
          </p:cNvPr>
          <p:cNvGrpSpPr/>
          <p:nvPr/>
        </p:nvGrpSpPr>
        <p:grpSpPr>
          <a:xfrm>
            <a:off x="3308230" y="273291"/>
            <a:ext cx="2743200" cy="1730656"/>
            <a:chOff x="3922862" y="1060450"/>
            <a:chExt cx="2743200" cy="1730656"/>
          </a:xfrm>
        </p:grpSpPr>
        <p:pic>
          <p:nvPicPr>
            <p:cNvPr id="4" name="Picture 4" descr="A picture containing icon&#10;&#10;Description automatically generated">
              <a:extLst>
                <a:ext uri="{FF2B5EF4-FFF2-40B4-BE49-F238E27FC236}">
                  <a16:creationId xmlns:a16="http://schemas.microsoft.com/office/drawing/2014/main" id="{74C0806F-5FF9-4CDC-A6AB-478FB7766F96}"/>
                </a:ext>
              </a:extLst>
            </p:cNvPr>
            <p:cNvPicPr>
              <a:picLocks noChangeAspect="1"/>
            </p:cNvPicPr>
            <p:nvPr/>
          </p:nvPicPr>
          <p:blipFill>
            <a:blip r:embed="rId4"/>
            <a:stretch>
              <a:fillRect/>
            </a:stretch>
          </p:blipFill>
          <p:spPr>
            <a:xfrm>
              <a:off x="4586617" y="1060450"/>
              <a:ext cx="1478742" cy="1467959"/>
            </a:xfrm>
            <a:prstGeom prst="rect">
              <a:avLst/>
            </a:prstGeom>
          </p:spPr>
        </p:pic>
        <p:sp>
          <p:nvSpPr>
            <p:cNvPr id="8" name="TextBox 7">
              <a:extLst>
                <a:ext uri="{FF2B5EF4-FFF2-40B4-BE49-F238E27FC236}">
                  <a16:creationId xmlns:a16="http://schemas.microsoft.com/office/drawing/2014/main" id="{E5B3CB3F-24AA-439E-A7F9-480828CC43BC}"/>
                </a:ext>
              </a:extLst>
            </p:cNvPr>
            <p:cNvSpPr txBox="1"/>
            <p:nvPr/>
          </p:nvSpPr>
          <p:spPr>
            <a:xfrm>
              <a:off x="3922862" y="2483329"/>
              <a:ext cx="2743200"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1. </a:t>
              </a:r>
              <a:r>
                <a:rPr lang="en-US" sz="1400" dirty="0">
                  <a:ea typeface="+mn-lt"/>
                  <a:cs typeface="+mn-lt"/>
                </a:rPr>
                <a:t>Author accepts transfer offer </a:t>
              </a:r>
              <a:endParaRPr lang="en-US" sz="1400" dirty="0">
                <a:cs typeface="Arial"/>
              </a:endParaRPr>
            </a:p>
          </p:txBody>
        </p:sp>
      </p:grpSp>
      <p:grpSp>
        <p:nvGrpSpPr>
          <p:cNvPr id="13" name="Group 12">
            <a:extLst>
              <a:ext uri="{FF2B5EF4-FFF2-40B4-BE49-F238E27FC236}">
                <a16:creationId xmlns:a16="http://schemas.microsoft.com/office/drawing/2014/main" id="{F47F15BC-6688-4B9E-9550-FE2FB248E0C0}"/>
              </a:ext>
            </a:extLst>
          </p:cNvPr>
          <p:cNvGrpSpPr/>
          <p:nvPr/>
        </p:nvGrpSpPr>
        <p:grpSpPr>
          <a:xfrm>
            <a:off x="6176024" y="165459"/>
            <a:ext cx="2573638" cy="1979327"/>
            <a:chOff x="6261877" y="1060450"/>
            <a:chExt cx="2868506" cy="1998450"/>
          </a:xfrm>
        </p:grpSpPr>
        <p:pic>
          <p:nvPicPr>
            <p:cNvPr id="5" name="Picture 5" descr="Icon&#10;&#10;Description automatically generated">
              <a:extLst>
                <a:ext uri="{FF2B5EF4-FFF2-40B4-BE49-F238E27FC236}">
                  <a16:creationId xmlns:a16="http://schemas.microsoft.com/office/drawing/2014/main" id="{50543E7A-EEE9-4526-9C65-274F8ED08600}"/>
                </a:ext>
              </a:extLst>
            </p:cNvPr>
            <p:cNvPicPr>
              <a:picLocks noChangeAspect="1"/>
            </p:cNvPicPr>
            <p:nvPr/>
          </p:nvPicPr>
          <p:blipFill>
            <a:blip r:embed="rId5"/>
            <a:stretch>
              <a:fillRect/>
            </a:stretch>
          </p:blipFill>
          <p:spPr>
            <a:xfrm>
              <a:off x="6265863" y="1060450"/>
              <a:ext cx="1608138" cy="1608138"/>
            </a:xfrm>
            <a:prstGeom prst="rect">
              <a:avLst/>
            </a:prstGeom>
          </p:spPr>
        </p:pic>
        <p:sp>
          <p:nvSpPr>
            <p:cNvPr id="10" name="TextBox 9">
              <a:extLst>
                <a:ext uri="{FF2B5EF4-FFF2-40B4-BE49-F238E27FC236}">
                  <a16:creationId xmlns:a16="http://schemas.microsoft.com/office/drawing/2014/main" id="{E74A93EB-827A-4002-A2C9-652A4C73DD02}"/>
                </a:ext>
              </a:extLst>
            </p:cNvPr>
            <p:cNvSpPr txBox="1"/>
            <p:nvPr/>
          </p:nvSpPr>
          <p:spPr>
            <a:xfrm>
              <a:off x="6261877" y="2530625"/>
              <a:ext cx="2868506" cy="5282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2. </a:t>
              </a:r>
              <a:r>
                <a:rPr lang="en-US" sz="1400" dirty="0">
                  <a:ea typeface="+mn-lt"/>
                  <a:cs typeface="+mn-lt"/>
                </a:rPr>
                <a:t>Manuscript is automatically sent to journal B</a:t>
              </a:r>
              <a:endParaRPr lang="en-US" sz="1400" dirty="0"/>
            </a:p>
          </p:txBody>
        </p:sp>
      </p:grpSp>
      <p:grpSp>
        <p:nvGrpSpPr>
          <p:cNvPr id="14" name="Group 13">
            <a:extLst>
              <a:ext uri="{FF2B5EF4-FFF2-40B4-BE49-F238E27FC236}">
                <a16:creationId xmlns:a16="http://schemas.microsoft.com/office/drawing/2014/main" id="{084084CA-EDFB-40B4-BF15-4643627AF7E3}"/>
              </a:ext>
            </a:extLst>
          </p:cNvPr>
          <p:cNvGrpSpPr/>
          <p:nvPr/>
        </p:nvGrpSpPr>
        <p:grpSpPr>
          <a:xfrm>
            <a:off x="3308232" y="2394640"/>
            <a:ext cx="2872596" cy="1927438"/>
            <a:chOff x="3986069" y="2728913"/>
            <a:chExt cx="3199599" cy="1927438"/>
          </a:xfrm>
        </p:grpSpPr>
        <p:pic>
          <p:nvPicPr>
            <p:cNvPr id="6" name="Picture 6" descr="Icon&#10;&#10;Description automatically generated">
              <a:extLst>
                <a:ext uri="{FF2B5EF4-FFF2-40B4-BE49-F238E27FC236}">
                  <a16:creationId xmlns:a16="http://schemas.microsoft.com/office/drawing/2014/main" id="{CD26E1D0-DA31-4E4E-B149-C568FF456CB1}"/>
                </a:ext>
              </a:extLst>
            </p:cNvPr>
            <p:cNvPicPr>
              <a:picLocks noChangeAspect="1"/>
            </p:cNvPicPr>
            <p:nvPr/>
          </p:nvPicPr>
          <p:blipFill>
            <a:blip r:embed="rId6"/>
            <a:stretch>
              <a:fillRect/>
            </a:stretch>
          </p:blipFill>
          <p:spPr>
            <a:xfrm>
              <a:off x="4597400" y="2728913"/>
              <a:ext cx="1612900" cy="1600200"/>
            </a:xfrm>
            <a:prstGeom prst="rect">
              <a:avLst/>
            </a:prstGeom>
          </p:spPr>
        </p:pic>
        <p:sp>
          <p:nvSpPr>
            <p:cNvPr id="11" name="TextBox 10">
              <a:extLst>
                <a:ext uri="{FF2B5EF4-FFF2-40B4-BE49-F238E27FC236}">
                  <a16:creationId xmlns:a16="http://schemas.microsoft.com/office/drawing/2014/main" id="{6EA88046-DFCB-4849-A795-95EF1BCFB01C}"/>
                </a:ext>
              </a:extLst>
            </p:cNvPr>
            <p:cNvSpPr txBox="1"/>
            <p:nvPr/>
          </p:nvSpPr>
          <p:spPr>
            <a:xfrm>
              <a:off x="3986069" y="4133131"/>
              <a:ext cx="3199599"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3. </a:t>
              </a:r>
              <a:r>
                <a:rPr lang="en-US" sz="1400" dirty="0">
                  <a:ea typeface="+mn-lt"/>
                  <a:cs typeface="+mn-lt"/>
                </a:rPr>
                <a:t>Author gets e-mail and logs in to EM site of Journal B</a:t>
              </a:r>
              <a:endParaRPr lang="en-US" sz="1400" dirty="0">
                <a:cs typeface="Arial"/>
              </a:endParaRPr>
            </a:p>
          </p:txBody>
        </p:sp>
      </p:grpSp>
      <p:grpSp>
        <p:nvGrpSpPr>
          <p:cNvPr id="15" name="Group 14">
            <a:extLst>
              <a:ext uri="{FF2B5EF4-FFF2-40B4-BE49-F238E27FC236}">
                <a16:creationId xmlns:a16="http://schemas.microsoft.com/office/drawing/2014/main" id="{9C661EB8-912F-4078-A083-4EA4D19675AC}"/>
              </a:ext>
            </a:extLst>
          </p:cNvPr>
          <p:cNvGrpSpPr/>
          <p:nvPr/>
        </p:nvGrpSpPr>
        <p:grpSpPr>
          <a:xfrm>
            <a:off x="6026614" y="2319688"/>
            <a:ext cx="3314700" cy="2087712"/>
            <a:chOff x="6149994" y="2772045"/>
            <a:chExt cx="2903787" cy="2106342"/>
          </a:xfrm>
        </p:grpSpPr>
        <p:pic>
          <p:nvPicPr>
            <p:cNvPr id="7" name="Picture 7" descr="Icon&#10;&#10;Description automatically generated">
              <a:extLst>
                <a:ext uri="{FF2B5EF4-FFF2-40B4-BE49-F238E27FC236}">
                  <a16:creationId xmlns:a16="http://schemas.microsoft.com/office/drawing/2014/main" id="{57369F9D-B22C-4E61-9E85-8081B64BE303}"/>
                </a:ext>
              </a:extLst>
            </p:cNvPr>
            <p:cNvPicPr>
              <a:picLocks noChangeAspect="1"/>
            </p:cNvPicPr>
            <p:nvPr/>
          </p:nvPicPr>
          <p:blipFill>
            <a:blip r:embed="rId7"/>
            <a:stretch>
              <a:fillRect/>
            </a:stretch>
          </p:blipFill>
          <p:spPr>
            <a:xfrm>
              <a:off x="6561767" y="2772045"/>
              <a:ext cx="1540265" cy="1524719"/>
            </a:xfrm>
            <a:prstGeom prst="rect">
              <a:avLst/>
            </a:prstGeom>
          </p:spPr>
        </p:pic>
        <p:sp>
          <p:nvSpPr>
            <p:cNvPr id="12" name="TextBox 11">
              <a:extLst>
                <a:ext uri="{FF2B5EF4-FFF2-40B4-BE49-F238E27FC236}">
                  <a16:creationId xmlns:a16="http://schemas.microsoft.com/office/drawing/2014/main" id="{D447C537-38E8-4997-8228-114F3665BC7A}"/>
                </a:ext>
              </a:extLst>
            </p:cNvPr>
            <p:cNvSpPr txBox="1"/>
            <p:nvPr/>
          </p:nvSpPr>
          <p:spPr>
            <a:xfrm>
              <a:off x="6149994" y="4133131"/>
              <a:ext cx="2903787" cy="74525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400" dirty="0"/>
                <a:t>4. </a:t>
              </a:r>
              <a:r>
                <a:rPr lang="en-US" sz="1400" dirty="0">
                  <a:ea typeface="+mn-lt"/>
                  <a:cs typeface="+mn-lt"/>
                </a:rPr>
                <a:t>Author makes any desired changes and completes the submission in Journal B</a:t>
              </a:r>
              <a:endParaRPr lang="en-US" sz="1400" dirty="0">
                <a:cs typeface="Arial"/>
              </a:endParaRPr>
            </a:p>
          </p:txBody>
        </p:sp>
      </p:grpSp>
      <p:sp>
        <p:nvSpPr>
          <p:cNvPr id="16" name="Title 3">
            <a:extLst>
              <a:ext uri="{FF2B5EF4-FFF2-40B4-BE49-F238E27FC236}">
                <a16:creationId xmlns:a16="http://schemas.microsoft.com/office/drawing/2014/main" id="{7DCA7FA1-CC96-4AE2-9FD6-6938D9D8C64C}"/>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Tree>
    <p:extLst>
      <p:ext uri="{BB962C8B-B14F-4D97-AF65-F5344CB8AC3E}">
        <p14:creationId xmlns:p14="http://schemas.microsoft.com/office/powerpoint/2010/main" val="2650069144"/>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Icon&#10;&#10;Description automatically generated">
            <a:extLst>
              <a:ext uri="{FF2B5EF4-FFF2-40B4-BE49-F238E27FC236}">
                <a16:creationId xmlns:a16="http://schemas.microsoft.com/office/drawing/2014/main" id="{9EA74F56-3093-4ECA-A2FC-E39B4BC33684}"/>
              </a:ext>
            </a:extLst>
          </p:cNvPr>
          <p:cNvPicPr>
            <a:picLocks noGrp="1" noChangeAspect="1"/>
          </p:cNvPicPr>
          <p:nvPr>
            <p:ph sz="quarter" idx="4294967295"/>
          </p:nvPr>
        </p:nvPicPr>
        <p:blipFill>
          <a:blip r:embed="rId3"/>
          <a:stretch>
            <a:fillRect/>
          </a:stretch>
        </p:blipFill>
        <p:spPr>
          <a:xfrm>
            <a:off x="322352" y="1419464"/>
            <a:ext cx="2845610" cy="2821797"/>
          </a:xfrm>
        </p:spPr>
      </p:pic>
      <p:pic>
        <p:nvPicPr>
          <p:cNvPr id="6" name="Picture 6" descr="Graphical user interface, text, application, email&#10;&#10;Description automatically generated">
            <a:extLst>
              <a:ext uri="{FF2B5EF4-FFF2-40B4-BE49-F238E27FC236}">
                <a16:creationId xmlns:a16="http://schemas.microsoft.com/office/drawing/2014/main" id="{6C43EEEA-F45E-4F0D-9984-A98BFB8F3BF3}"/>
              </a:ext>
            </a:extLst>
          </p:cNvPr>
          <p:cNvPicPr>
            <a:picLocks noChangeAspect="1"/>
          </p:cNvPicPr>
          <p:nvPr/>
        </p:nvPicPr>
        <p:blipFill>
          <a:blip r:embed="rId4"/>
          <a:stretch>
            <a:fillRect/>
          </a:stretch>
        </p:blipFill>
        <p:spPr>
          <a:xfrm>
            <a:off x="3410408" y="2536915"/>
            <a:ext cx="5462048" cy="1868397"/>
          </a:xfrm>
          <a:prstGeom prst="rect">
            <a:avLst/>
          </a:prstGeom>
        </p:spPr>
      </p:pic>
      <p:sp>
        <p:nvSpPr>
          <p:cNvPr id="2" name="Title 1">
            <a:extLst>
              <a:ext uri="{FF2B5EF4-FFF2-40B4-BE49-F238E27FC236}">
                <a16:creationId xmlns:a16="http://schemas.microsoft.com/office/drawing/2014/main" id="{5383AFC5-C065-4997-BB41-FA954BF2838A}"/>
              </a:ext>
            </a:extLst>
          </p:cNvPr>
          <p:cNvSpPr>
            <a:spLocks noGrp="1"/>
          </p:cNvSpPr>
          <p:nvPr>
            <p:ph type="title"/>
          </p:nvPr>
        </p:nvSpPr>
        <p:spPr>
          <a:xfrm>
            <a:off x="543913" y="371735"/>
            <a:ext cx="7991475" cy="462759"/>
          </a:xfrm>
        </p:spPr>
        <p:txBody>
          <a:bodyPr anchor="ctr">
            <a:normAutofit/>
          </a:bodyPr>
          <a:lstStyle/>
          <a:p>
            <a:r>
              <a:rPr lang="en-GB" sz="2400" dirty="0"/>
              <a:t>Editor Experience: Receiver Journal</a:t>
            </a:r>
          </a:p>
        </p:txBody>
      </p:sp>
      <p:pic>
        <p:nvPicPr>
          <p:cNvPr id="7" name="Picture 7" descr="Table&#10;&#10;Description automatically generated">
            <a:extLst>
              <a:ext uri="{FF2B5EF4-FFF2-40B4-BE49-F238E27FC236}">
                <a16:creationId xmlns:a16="http://schemas.microsoft.com/office/drawing/2014/main" id="{4991BE86-3951-4D88-9FC9-49E86643705C}"/>
              </a:ext>
            </a:extLst>
          </p:cNvPr>
          <p:cNvPicPr>
            <a:picLocks noChangeAspect="1"/>
          </p:cNvPicPr>
          <p:nvPr/>
        </p:nvPicPr>
        <p:blipFill>
          <a:blip r:embed="rId5"/>
          <a:stretch>
            <a:fillRect/>
          </a:stretch>
        </p:blipFill>
        <p:spPr>
          <a:xfrm>
            <a:off x="3405346" y="920469"/>
            <a:ext cx="5568349" cy="1538759"/>
          </a:xfrm>
          <a:prstGeom prst="rect">
            <a:avLst/>
          </a:prstGeom>
        </p:spPr>
      </p:pic>
      <p:sp>
        <p:nvSpPr>
          <p:cNvPr id="11" name="Arrow: Left 10">
            <a:extLst>
              <a:ext uri="{FF2B5EF4-FFF2-40B4-BE49-F238E27FC236}">
                <a16:creationId xmlns:a16="http://schemas.microsoft.com/office/drawing/2014/main" id="{B36248D6-84D8-4A12-97B6-16EEEFDDF0F6}"/>
              </a:ext>
            </a:extLst>
          </p:cNvPr>
          <p:cNvSpPr/>
          <p:nvPr/>
        </p:nvSpPr>
        <p:spPr>
          <a:xfrm>
            <a:off x="3969656" y="1451516"/>
            <a:ext cx="981254" cy="485235"/>
          </a:xfrm>
          <a:prstGeom prst="lef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itle 3">
            <a:extLst>
              <a:ext uri="{FF2B5EF4-FFF2-40B4-BE49-F238E27FC236}">
                <a16:creationId xmlns:a16="http://schemas.microsoft.com/office/drawing/2014/main" id="{90DA709F-81A1-4BB4-9678-0544E9D0A046}"/>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
        <p:nvSpPr>
          <p:cNvPr id="5" name="Rectangle 4">
            <a:extLst>
              <a:ext uri="{FF2B5EF4-FFF2-40B4-BE49-F238E27FC236}">
                <a16:creationId xmlns:a16="http://schemas.microsoft.com/office/drawing/2014/main" id="{D927A93B-DC65-4A19-B687-67EABE20E000}"/>
              </a:ext>
            </a:extLst>
          </p:cNvPr>
          <p:cNvSpPr/>
          <p:nvPr/>
        </p:nvSpPr>
        <p:spPr>
          <a:xfrm>
            <a:off x="5313592" y="2689799"/>
            <a:ext cx="1972818" cy="146327"/>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292877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83AFC5-C065-4997-BB41-FA954BF2838A}"/>
              </a:ext>
            </a:extLst>
          </p:cNvPr>
          <p:cNvSpPr>
            <a:spLocks noGrp="1"/>
          </p:cNvSpPr>
          <p:nvPr>
            <p:ph type="title"/>
          </p:nvPr>
        </p:nvSpPr>
        <p:spPr>
          <a:xfrm>
            <a:off x="543913" y="371735"/>
            <a:ext cx="7991475" cy="462759"/>
          </a:xfrm>
        </p:spPr>
        <p:txBody>
          <a:bodyPr anchor="ctr">
            <a:normAutofit/>
          </a:bodyPr>
          <a:lstStyle/>
          <a:p>
            <a:r>
              <a:rPr lang="en-GB" sz="2400" dirty="0"/>
              <a:t>Editor Experience: Receiver Journal</a:t>
            </a:r>
          </a:p>
        </p:txBody>
      </p:sp>
      <p:sp>
        <p:nvSpPr>
          <p:cNvPr id="8" name="Title 3">
            <a:extLst>
              <a:ext uri="{FF2B5EF4-FFF2-40B4-BE49-F238E27FC236}">
                <a16:creationId xmlns:a16="http://schemas.microsoft.com/office/drawing/2014/main" id="{90DA709F-81A1-4BB4-9678-0544E9D0A046}"/>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pic>
        <p:nvPicPr>
          <p:cNvPr id="3" name="Picture 8" descr="Graphical user interface, text, application&#10;&#10;Description automatically generated">
            <a:extLst>
              <a:ext uri="{FF2B5EF4-FFF2-40B4-BE49-F238E27FC236}">
                <a16:creationId xmlns:a16="http://schemas.microsoft.com/office/drawing/2014/main" id="{75EFFC04-333C-46A0-B70D-FB8C3F28942E}"/>
              </a:ext>
            </a:extLst>
          </p:cNvPr>
          <p:cNvPicPr>
            <a:picLocks noChangeAspect="1"/>
          </p:cNvPicPr>
          <p:nvPr/>
        </p:nvPicPr>
        <p:blipFill>
          <a:blip r:embed="rId3"/>
          <a:stretch>
            <a:fillRect/>
          </a:stretch>
        </p:blipFill>
        <p:spPr>
          <a:xfrm>
            <a:off x="4241042" y="793789"/>
            <a:ext cx="3357348" cy="3487683"/>
          </a:xfrm>
          <a:prstGeom prst="rect">
            <a:avLst/>
          </a:prstGeom>
        </p:spPr>
      </p:pic>
      <p:sp>
        <p:nvSpPr>
          <p:cNvPr id="9" name="Rectangle 8">
            <a:extLst>
              <a:ext uri="{FF2B5EF4-FFF2-40B4-BE49-F238E27FC236}">
                <a16:creationId xmlns:a16="http://schemas.microsoft.com/office/drawing/2014/main" id="{42F2EDC4-92AB-421B-B9F5-D946EB580682}"/>
              </a:ext>
            </a:extLst>
          </p:cNvPr>
          <p:cNvSpPr/>
          <p:nvPr/>
        </p:nvSpPr>
        <p:spPr>
          <a:xfrm>
            <a:off x="4337856" y="2733634"/>
            <a:ext cx="2743200" cy="160531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TextBox 11">
            <a:extLst>
              <a:ext uri="{FF2B5EF4-FFF2-40B4-BE49-F238E27FC236}">
                <a16:creationId xmlns:a16="http://schemas.microsoft.com/office/drawing/2014/main" id="{0B22A19C-89A0-4663-AED9-E12A9D3B0374}"/>
              </a:ext>
            </a:extLst>
          </p:cNvPr>
          <p:cNvSpPr txBox="1"/>
          <p:nvPr/>
        </p:nvSpPr>
        <p:spPr>
          <a:xfrm>
            <a:off x="905872" y="1993426"/>
            <a:ext cx="4082384"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a:t>Transfer Information </a:t>
            </a:r>
            <a:endParaRPr lang="en-US"/>
          </a:p>
          <a:p>
            <a:r>
              <a:rPr lang="en-GB"/>
              <a:t>Post Peer review</a:t>
            </a:r>
          </a:p>
        </p:txBody>
      </p:sp>
      <p:sp>
        <p:nvSpPr>
          <p:cNvPr id="13" name="TextBox 12">
            <a:extLst>
              <a:ext uri="{FF2B5EF4-FFF2-40B4-BE49-F238E27FC236}">
                <a16:creationId xmlns:a16="http://schemas.microsoft.com/office/drawing/2014/main" id="{87D82B50-C059-45DC-BCE9-C27066619878}"/>
              </a:ext>
            </a:extLst>
          </p:cNvPr>
          <p:cNvSpPr txBox="1"/>
          <p:nvPr/>
        </p:nvSpPr>
        <p:spPr>
          <a:xfrm>
            <a:off x="547616" y="2129904"/>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buChar char="•"/>
            </a:pPr>
            <a:endParaRPr lang="en-US" dirty="0">
              <a:solidFill>
                <a:srgbClr val="2E2E2E"/>
              </a:solidFill>
              <a:latin typeface="NexusSans"/>
            </a:endParaRPr>
          </a:p>
        </p:txBody>
      </p:sp>
    </p:spTree>
    <p:extLst>
      <p:ext uri="{BB962C8B-B14F-4D97-AF65-F5344CB8AC3E}">
        <p14:creationId xmlns:p14="http://schemas.microsoft.com/office/powerpoint/2010/main" val="4132918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55450" y="2528515"/>
            <a:ext cx="184731" cy="369332"/>
          </a:xfrm>
          <a:prstGeom prst="rect">
            <a:avLst/>
          </a:prstGeom>
          <a:noFill/>
        </p:spPr>
        <p:txBody>
          <a:bodyPr wrap="none" rtlCol="0">
            <a:spAutoFit/>
          </a:bodyPr>
          <a:lstStyle/>
          <a:p>
            <a:endParaRPr lang="en-US"/>
          </a:p>
        </p:txBody>
      </p:sp>
      <p:sp>
        <p:nvSpPr>
          <p:cNvPr id="3" name="TextBox 2">
            <a:extLst>
              <a:ext uri="{FF2B5EF4-FFF2-40B4-BE49-F238E27FC236}">
                <a16:creationId xmlns:a16="http://schemas.microsoft.com/office/drawing/2014/main" id="{E35A63A0-AEEB-4A2E-B06A-FEBE184929C5}"/>
              </a:ext>
            </a:extLst>
          </p:cNvPr>
          <p:cNvSpPr txBox="1"/>
          <p:nvPr/>
        </p:nvSpPr>
        <p:spPr>
          <a:xfrm>
            <a:off x="416133" y="2071613"/>
            <a:ext cx="5415168" cy="1000274"/>
          </a:xfrm>
          <a:prstGeom prst="rect">
            <a:avLst/>
          </a:prstGeom>
          <a:noFill/>
        </p:spPr>
        <p:txBody>
          <a:bodyPr wrap="square" lIns="91440" tIns="45720" rIns="91440" bIns="45720" rtlCol="0" anchor="t">
            <a:spAutoFit/>
          </a:bodyPr>
          <a:lstStyle/>
          <a:p>
            <a:endParaRPr lang="en-GB" i="1" dirty="0">
              <a:ea typeface="+mn-lt"/>
              <a:cs typeface="+mn-lt"/>
            </a:endParaRPr>
          </a:p>
          <a:p>
            <a:pPr>
              <a:spcAft>
                <a:spcPts val="600"/>
              </a:spcAft>
            </a:pPr>
            <a:r>
              <a:rPr lang="en-US" dirty="0">
                <a:solidFill>
                  <a:srgbClr val="FF6C00"/>
                </a:solidFill>
                <a:cs typeface="Arial"/>
              </a:rPr>
              <a:t>Thank you for joining us today.</a:t>
            </a:r>
            <a:endParaRPr lang="en-US" dirty="0">
              <a:ea typeface="+mn-lt"/>
              <a:cs typeface="+mn-lt"/>
            </a:endParaRPr>
          </a:p>
          <a:p>
            <a:pPr>
              <a:spcAft>
                <a:spcPts val="600"/>
              </a:spcAft>
            </a:pPr>
            <a:r>
              <a:rPr lang="en-US" dirty="0">
                <a:solidFill>
                  <a:srgbClr val="FF6C00"/>
                </a:solidFill>
                <a:cs typeface="Arial"/>
              </a:rPr>
              <a:t>See you next time!</a:t>
            </a:r>
            <a:endParaRPr lang="en-GB" dirty="0"/>
          </a:p>
        </p:txBody>
      </p:sp>
      <p:sp>
        <p:nvSpPr>
          <p:cNvPr id="5" name="Text Placeholder 9">
            <a:extLst>
              <a:ext uri="{FF2B5EF4-FFF2-40B4-BE49-F238E27FC236}">
                <a16:creationId xmlns:a16="http://schemas.microsoft.com/office/drawing/2014/main" id="{45435A7F-7BF5-47AC-9B4C-5D8F5EB24C77}"/>
              </a:ext>
            </a:extLst>
          </p:cNvPr>
          <p:cNvSpPr>
            <a:spLocks noGrp="1"/>
          </p:cNvSpPr>
          <p:nvPr>
            <p:ph type="body" sz="quarter" idx="13"/>
          </p:nvPr>
        </p:nvSpPr>
        <p:spPr>
          <a:xfrm>
            <a:off x="7994469" y="431782"/>
            <a:ext cx="572081" cy="710582"/>
          </a:xfrm>
          <a:prstGeom prst="rect">
            <a:avLst/>
          </a:prstGeom>
          <a:blipFill dpi="0" rotWithShape="1">
            <a:blip r:embed="rId3" cstate="print">
              <a:extLst>
                <a:ext uri="{28A0092B-C50C-407E-A947-70E740481C1C}">
                  <a14:useLocalDpi xmlns:a14="http://schemas.microsoft.com/office/drawing/2010/main" val="0"/>
                </a:ext>
              </a:extLst>
            </a:blip>
            <a:srcRect/>
            <a:stretch>
              <a:fillRect/>
            </a:stretch>
          </a:blipFill>
        </p:spPr>
        <p:txBody>
          <a:bodyPr>
            <a:noAutofit/>
          </a:bodyPr>
          <a:lstStyle>
            <a:lvl1pPr>
              <a:defRPr sz="100"/>
            </a:lvl1pPr>
          </a:lstStyle>
          <a:p>
            <a:pPr lvl="0"/>
            <a:r>
              <a:rPr lang="en-US" dirty="0"/>
              <a:t>Edit Master text styles</a:t>
            </a:r>
          </a:p>
        </p:txBody>
      </p:sp>
    </p:spTree>
    <p:extLst>
      <p:ext uri="{BB962C8B-B14F-4D97-AF65-F5344CB8AC3E}">
        <p14:creationId xmlns:p14="http://schemas.microsoft.com/office/powerpoint/2010/main" val="3589325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A7504D-CB10-47FF-940E-CE02ADD33F2F}"/>
              </a:ext>
            </a:extLst>
          </p:cNvPr>
          <p:cNvSpPr>
            <a:spLocks noGrp="1"/>
          </p:cNvSpPr>
          <p:nvPr>
            <p:ph sz="quarter" idx="16"/>
          </p:nvPr>
        </p:nvSpPr>
        <p:spPr>
          <a:xfrm>
            <a:off x="543913" y="579792"/>
            <a:ext cx="7991475" cy="3983915"/>
          </a:xfrm>
        </p:spPr>
        <p:txBody>
          <a:bodyPr vert="horz" lIns="91440" tIns="0" rIns="91440" bIns="45720" rtlCol="0" anchor="t">
            <a:noAutofit/>
          </a:bodyPr>
          <a:lstStyle/>
          <a:p>
            <a:pPr marL="0" lvl="0" indent="0" algn="ctr">
              <a:lnSpc>
                <a:spcPct val="107000"/>
              </a:lnSpc>
              <a:buNone/>
            </a:pPr>
            <a:r>
              <a:rPr lang="en-GB" sz="3200" b="1" dirty="0">
                <a:effectLst/>
                <a:latin typeface="+mj-lt"/>
                <a:ea typeface="Calibri" panose="020F0502020204030204" pitchFamily="34" charset="0"/>
                <a:cs typeface="Times New Roman" panose="02020603050405020304" pitchFamily="18" charset="0"/>
              </a:rPr>
              <a:t>Agenda </a:t>
            </a:r>
          </a:p>
          <a:p>
            <a:pPr marL="0" lvl="0" indent="0">
              <a:buNone/>
            </a:pPr>
            <a:r>
              <a:rPr lang="en-GB" sz="1200"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buNone/>
            </a:pPr>
            <a:endParaRPr lang="en-GB" sz="1000" dirty="0">
              <a:latin typeface="Calibri" panose="020F0502020204030204" pitchFamily="34" charset="0"/>
              <a:cs typeface="Times New Roman" panose="02020603050405020304" pitchFamily="18" charset="0"/>
            </a:endParaRPr>
          </a:p>
          <a:p>
            <a:pPr>
              <a:lnSpc>
                <a:spcPct val="107000"/>
              </a:lnSpc>
            </a:pPr>
            <a:r>
              <a:rPr lang="en-GB" sz="1800" dirty="0">
                <a:effectLst/>
                <a:latin typeface="Calibri"/>
                <a:ea typeface="Calibri" panose="020F0502020204030204" pitchFamily="34" charset="0"/>
                <a:cs typeface="Times New Roman"/>
              </a:rPr>
              <a:t>What is Article Transfer Service (ATS)</a:t>
            </a:r>
            <a:r>
              <a:rPr lang="en-GB" dirty="0">
                <a:latin typeface="Calibri"/>
                <a:ea typeface="Calibri" panose="020F0502020204030204" pitchFamily="34" charset="0"/>
                <a:cs typeface="Times New Roman"/>
              </a:rPr>
              <a:t> and why is it an important tool? </a:t>
            </a:r>
            <a:endParaRPr lang="en-GB" sz="1800" dirty="0">
              <a:effectLst/>
              <a:latin typeface="Calibri"/>
              <a:ea typeface="Calibri" panose="020F0502020204030204" pitchFamily="34" charset="0"/>
              <a:cs typeface="Times New Roman" panose="02020603050405020304" pitchFamily="18" charset="0"/>
            </a:endParaRPr>
          </a:p>
          <a:p>
            <a:pPr>
              <a:lnSpc>
                <a:spcPct val="107000"/>
              </a:lnSpc>
            </a:pPr>
            <a:r>
              <a:rPr lang="en-GB" sz="1800" dirty="0">
                <a:effectLst/>
                <a:latin typeface="Calibri"/>
                <a:ea typeface="Calibri" panose="020F0502020204030204" pitchFamily="34" charset="0"/>
                <a:cs typeface="Times New Roman"/>
              </a:rPr>
              <a:t>What ATS workflows are possible in Editorial Manager and how do they work?</a:t>
            </a:r>
            <a:endParaRPr lang="en-GB" sz="1800" dirty="0">
              <a:effectLst/>
              <a:latin typeface="Calibri"/>
              <a:ea typeface="Calibri" panose="020F0502020204030204" pitchFamily="34" charset="0"/>
              <a:cs typeface="Times New Roman" panose="02020603050405020304" pitchFamily="18" charset="0"/>
            </a:endParaRPr>
          </a:p>
          <a:p>
            <a:pPr>
              <a:lnSpc>
                <a:spcPct val="107000"/>
              </a:lnSpc>
            </a:pPr>
            <a:r>
              <a:rPr lang="en-GB" sz="1800" dirty="0">
                <a:effectLst/>
                <a:latin typeface="Calibri"/>
                <a:ea typeface="Calibri" panose="020F0502020204030204" pitchFamily="34" charset="0"/>
                <a:cs typeface="Times New Roman"/>
              </a:rPr>
              <a:t>What is the ATS experience for editors in both feeder and receiver journals, as well as authors?</a:t>
            </a:r>
            <a:endParaRPr lang="en-GB" sz="1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1000" dirty="0">
              <a:latin typeface="Arial" panose="020B0604020202020204"/>
              <a:cs typeface="Arial" panose="020B0604020202020204"/>
            </a:endParaRPr>
          </a:p>
        </p:txBody>
      </p:sp>
      <p:sp>
        <p:nvSpPr>
          <p:cNvPr id="4" name="Title 3">
            <a:extLst>
              <a:ext uri="{FF2B5EF4-FFF2-40B4-BE49-F238E27FC236}">
                <a16:creationId xmlns:a16="http://schemas.microsoft.com/office/drawing/2014/main" id="{2A4917BB-D421-49DD-BC17-7818451E749D}"/>
              </a:ext>
            </a:extLst>
          </p:cNvPr>
          <p:cNvSpPr>
            <a:spLocks noGrp="1"/>
          </p:cNvSpPr>
          <p:nvPr>
            <p:ph type="title"/>
          </p:nvPr>
        </p:nvSpPr>
        <p:spPr>
          <a:xfrm>
            <a:off x="543914" y="53877"/>
            <a:ext cx="7991475" cy="322043"/>
          </a:xfrm>
        </p:spPr>
        <p:txBody>
          <a:bodyPr/>
          <a:lstStyle/>
          <a:p>
            <a:r>
              <a:rPr lang="en-US" sz="900" b="1" dirty="0">
                <a:latin typeface="+mn-lt"/>
                <a:cs typeface="Calibri" panose="020F0502020204030204" pitchFamily="34" charset="0"/>
              </a:rPr>
              <a:t>3.0 </a:t>
            </a:r>
            <a:r>
              <a:rPr lang="en-GB" sz="900" b="1" dirty="0">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Tree>
    <p:extLst>
      <p:ext uri="{BB962C8B-B14F-4D97-AF65-F5344CB8AC3E}">
        <p14:creationId xmlns:p14="http://schemas.microsoft.com/office/powerpoint/2010/main" val="40896303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A7504D-CB10-47FF-940E-CE02ADD33F2F}"/>
              </a:ext>
            </a:extLst>
          </p:cNvPr>
          <p:cNvSpPr>
            <a:spLocks noGrp="1"/>
          </p:cNvSpPr>
          <p:nvPr>
            <p:ph sz="quarter" idx="16"/>
          </p:nvPr>
        </p:nvSpPr>
        <p:spPr>
          <a:xfrm>
            <a:off x="543913" y="375920"/>
            <a:ext cx="7991475" cy="4165753"/>
          </a:xfrm>
        </p:spPr>
        <p:txBody>
          <a:bodyPr vert="horz" lIns="91440" tIns="0" rIns="91440" bIns="45720" rtlCol="0" anchor="t">
            <a:noAutofit/>
          </a:bodyPr>
          <a:lstStyle/>
          <a:p>
            <a:pPr marL="342900" lvl="1" indent="0">
              <a:lnSpc>
                <a:spcPct val="107000"/>
              </a:lnSpc>
              <a:buNone/>
            </a:pPr>
            <a:endParaRPr lang="en-GB" sz="1000" dirty="0">
              <a:latin typeface="Calibri" panose="020F0502020204030204" pitchFamily="34" charset="0"/>
              <a:cs typeface="Times New Roman" panose="02020603050405020304" pitchFamily="18" charset="0"/>
            </a:endParaRPr>
          </a:p>
          <a:p>
            <a:pPr marL="0" indent="0">
              <a:buNone/>
            </a:pPr>
            <a:r>
              <a:rPr lang="en-GB" sz="2400" dirty="0">
                <a:effectLst/>
                <a:latin typeface="+mj-lt"/>
                <a:ea typeface="Calibri" panose="020F0502020204030204" pitchFamily="34" charset="0"/>
                <a:cs typeface="Times New Roman"/>
              </a:rPr>
              <a:t>What is ATS</a:t>
            </a:r>
            <a:r>
              <a:rPr lang="en-GB" sz="2400" dirty="0">
                <a:latin typeface="+mj-lt"/>
                <a:ea typeface="Calibri" panose="020F0502020204030204" pitchFamily="34" charset="0"/>
                <a:cs typeface="Times New Roman"/>
              </a:rPr>
              <a:t>?</a:t>
            </a:r>
            <a:endParaRPr lang="en-GB" sz="2400" dirty="0">
              <a:effectLst/>
              <a:latin typeface="+mj-lt"/>
              <a:ea typeface="Calibri" panose="020F0502020204030204" pitchFamily="34" charset="0"/>
              <a:cs typeface="Times New Roman"/>
            </a:endParaRPr>
          </a:p>
          <a:p>
            <a:endParaRPr lang="en-GB" sz="1000" dirty="0"/>
          </a:p>
          <a:p>
            <a:pPr marL="0" indent="0">
              <a:buNone/>
            </a:pPr>
            <a:r>
              <a:rPr lang="en-GB" dirty="0"/>
              <a:t>Article Transfer Service (ATS) is the process of rejecting an article from one journal and facilitating the submission to a more suitable journal within Elsevier. </a:t>
            </a:r>
            <a:endParaRPr lang="en-GB" sz="1000" dirty="0"/>
          </a:p>
        </p:txBody>
      </p:sp>
      <p:sp>
        <p:nvSpPr>
          <p:cNvPr id="4" name="Title 3">
            <a:extLst>
              <a:ext uri="{FF2B5EF4-FFF2-40B4-BE49-F238E27FC236}">
                <a16:creationId xmlns:a16="http://schemas.microsoft.com/office/drawing/2014/main" id="{2A4917BB-D421-49DD-BC17-7818451E749D}"/>
              </a:ext>
            </a:extLst>
          </p:cNvPr>
          <p:cNvSpPr>
            <a:spLocks noGrp="1"/>
          </p:cNvSpPr>
          <p:nvPr>
            <p:ph type="title"/>
          </p:nvPr>
        </p:nvSpPr>
        <p:spPr>
          <a:xfrm>
            <a:off x="543914" y="53877"/>
            <a:ext cx="7991475" cy="322043"/>
          </a:xfrm>
        </p:spPr>
        <p:txBody>
          <a:bodyPr/>
          <a:lstStyle/>
          <a:p>
            <a:r>
              <a:rPr lang="en-US" sz="900" b="1" dirty="0">
                <a:latin typeface="+mn-lt"/>
                <a:cs typeface="Calibri" panose="020F0502020204030204" pitchFamily="34" charset="0"/>
              </a:rPr>
              <a:t>3.0 </a:t>
            </a:r>
            <a:r>
              <a:rPr lang="en-GB" sz="900" b="1" dirty="0">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grpSp>
        <p:nvGrpSpPr>
          <p:cNvPr id="37" name="Group 36">
            <a:extLst>
              <a:ext uri="{FF2B5EF4-FFF2-40B4-BE49-F238E27FC236}">
                <a16:creationId xmlns:a16="http://schemas.microsoft.com/office/drawing/2014/main" id="{3C04AD84-D3F0-42C4-939B-A53578D51761}"/>
              </a:ext>
            </a:extLst>
          </p:cNvPr>
          <p:cNvGrpSpPr/>
          <p:nvPr/>
        </p:nvGrpSpPr>
        <p:grpSpPr>
          <a:xfrm>
            <a:off x="2360951" y="2464853"/>
            <a:ext cx="4751118" cy="1187779"/>
            <a:chOff x="2286000" y="2764656"/>
            <a:chExt cx="4751118" cy="1187779"/>
          </a:xfrm>
        </p:grpSpPr>
        <p:sp>
          <p:nvSpPr>
            <p:cNvPr id="33" name="Freeform: Shape 32">
              <a:extLst>
                <a:ext uri="{FF2B5EF4-FFF2-40B4-BE49-F238E27FC236}">
                  <a16:creationId xmlns:a16="http://schemas.microsoft.com/office/drawing/2014/main" id="{03D38E87-13FA-42FE-ADB3-45B545713B2B}"/>
                </a:ext>
              </a:extLst>
            </p:cNvPr>
            <p:cNvSpPr/>
            <p:nvPr/>
          </p:nvSpPr>
          <p:spPr>
            <a:xfrm>
              <a:off x="2286000" y="2764656"/>
              <a:ext cx="1979632" cy="1187779"/>
            </a:xfrm>
            <a:custGeom>
              <a:avLst/>
              <a:gdLst>
                <a:gd name="connsiteX0" fmla="*/ 0 w 1979632"/>
                <a:gd name="connsiteY0" fmla="*/ 118778 h 1187779"/>
                <a:gd name="connsiteX1" fmla="*/ 118778 w 1979632"/>
                <a:gd name="connsiteY1" fmla="*/ 0 h 1187779"/>
                <a:gd name="connsiteX2" fmla="*/ 1860854 w 1979632"/>
                <a:gd name="connsiteY2" fmla="*/ 0 h 1187779"/>
                <a:gd name="connsiteX3" fmla="*/ 1979632 w 1979632"/>
                <a:gd name="connsiteY3" fmla="*/ 118778 h 1187779"/>
                <a:gd name="connsiteX4" fmla="*/ 1979632 w 1979632"/>
                <a:gd name="connsiteY4" fmla="*/ 1069001 h 1187779"/>
                <a:gd name="connsiteX5" fmla="*/ 1860854 w 1979632"/>
                <a:gd name="connsiteY5" fmla="*/ 1187779 h 1187779"/>
                <a:gd name="connsiteX6" fmla="*/ 118778 w 1979632"/>
                <a:gd name="connsiteY6" fmla="*/ 1187779 h 1187779"/>
                <a:gd name="connsiteX7" fmla="*/ 0 w 1979632"/>
                <a:gd name="connsiteY7" fmla="*/ 1069001 h 1187779"/>
                <a:gd name="connsiteX8" fmla="*/ 0 w 1979632"/>
                <a:gd name="connsiteY8" fmla="*/ 118778 h 118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632" h="1187779">
                  <a:moveTo>
                    <a:pt x="0" y="118778"/>
                  </a:moveTo>
                  <a:cubicBezTo>
                    <a:pt x="0" y="53179"/>
                    <a:pt x="53179" y="0"/>
                    <a:pt x="118778" y="0"/>
                  </a:cubicBezTo>
                  <a:lnTo>
                    <a:pt x="1860854" y="0"/>
                  </a:lnTo>
                  <a:cubicBezTo>
                    <a:pt x="1926453" y="0"/>
                    <a:pt x="1979632" y="53179"/>
                    <a:pt x="1979632" y="118778"/>
                  </a:cubicBezTo>
                  <a:lnTo>
                    <a:pt x="1979632" y="1069001"/>
                  </a:lnTo>
                  <a:cubicBezTo>
                    <a:pt x="1979632" y="1134600"/>
                    <a:pt x="1926453" y="1187779"/>
                    <a:pt x="1860854" y="1187779"/>
                  </a:cubicBezTo>
                  <a:lnTo>
                    <a:pt x="118778" y="1187779"/>
                  </a:lnTo>
                  <a:cubicBezTo>
                    <a:pt x="53179" y="1187779"/>
                    <a:pt x="0" y="1134600"/>
                    <a:pt x="0" y="1069001"/>
                  </a:cubicBezTo>
                  <a:lnTo>
                    <a:pt x="0" y="11877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419" tIns="122419" rIns="122419" bIns="122419" numCol="1" spcCol="1270" anchor="ctr" anchorCtr="0">
              <a:noAutofit/>
            </a:bodyPr>
            <a:lstStyle/>
            <a:p>
              <a:pPr marL="0" lvl="0" indent="0" algn="ctr" defTabSz="1022350" rtl="0">
                <a:lnSpc>
                  <a:spcPct val="90000"/>
                </a:lnSpc>
                <a:spcBef>
                  <a:spcPct val="0"/>
                </a:spcBef>
                <a:spcAft>
                  <a:spcPct val="35000"/>
                </a:spcAft>
                <a:buNone/>
              </a:pPr>
              <a:r>
                <a:rPr lang="en-GB" sz="2300" kern="1200" dirty="0">
                  <a:latin typeface="Arial" panose="020B0604020202020204"/>
                </a:rPr>
                <a:t>Journal A – Paper is rejected</a:t>
              </a:r>
              <a:endParaRPr lang="en-GB" sz="2300" kern="1200" dirty="0"/>
            </a:p>
          </p:txBody>
        </p:sp>
        <p:sp>
          <p:nvSpPr>
            <p:cNvPr id="35" name="Freeform: Shape 34">
              <a:extLst>
                <a:ext uri="{FF2B5EF4-FFF2-40B4-BE49-F238E27FC236}">
                  <a16:creationId xmlns:a16="http://schemas.microsoft.com/office/drawing/2014/main" id="{DD20EFD7-668B-4D6D-9D36-2539C7C6ED9E}"/>
                </a:ext>
              </a:extLst>
            </p:cNvPr>
            <p:cNvSpPr/>
            <p:nvPr/>
          </p:nvSpPr>
          <p:spPr>
            <a:xfrm>
              <a:off x="5057486" y="2764656"/>
              <a:ext cx="1979632" cy="1187779"/>
            </a:xfrm>
            <a:custGeom>
              <a:avLst/>
              <a:gdLst>
                <a:gd name="connsiteX0" fmla="*/ 0 w 1979632"/>
                <a:gd name="connsiteY0" fmla="*/ 118778 h 1187779"/>
                <a:gd name="connsiteX1" fmla="*/ 118778 w 1979632"/>
                <a:gd name="connsiteY1" fmla="*/ 0 h 1187779"/>
                <a:gd name="connsiteX2" fmla="*/ 1860854 w 1979632"/>
                <a:gd name="connsiteY2" fmla="*/ 0 h 1187779"/>
                <a:gd name="connsiteX3" fmla="*/ 1979632 w 1979632"/>
                <a:gd name="connsiteY3" fmla="*/ 118778 h 1187779"/>
                <a:gd name="connsiteX4" fmla="*/ 1979632 w 1979632"/>
                <a:gd name="connsiteY4" fmla="*/ 1069001 h 1187779"/>
                <a:gd name="connsiteX5" fmla="*/ 1860854 w 1979632"/>
                <a:gd name="connsiteY5" fmla="*/ 1187779 h 1187779"/>
                <a:gd name="connsiteX6" fmla="*/ 118778 w 1979632"/>
                <a:gd name="connsiteY6" fmla="*/ 1187779 h 1187779"/>
                <a:gd name="connsiteX7" fmla="*/ 0 w 1979632"/>
                <a:gd name="connsiteY7" fmla="*/ 1069001 h 1187779"/>
                <a:gd name="connsiteX8" fmla="*/ 0 w 1979632"/>
                <a:gd name="connsiteY8" fmla="*/ 118778 h 1187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979632" h="1187779">
                  <a:moveTo>
                    <a:pt x="0" y="118778"/>
                  </a:moveTo>
                  <a:cubicBezTo>
                    <a:pt x="0" y="53179"/>
                    <a:pt x="53179" y="0"/>
                    <a:pt x="118778" y="0"/>
                  </a:cubicBezTo>
                  <a:lnTo>
                    <a:pt x="1860854" y="0"/>
                  </a:lnTo>
                  <a:cubicBezTo>
                    <a:pt x="1926453" y="0"/>
                    <a:pt x="1979632" y="53179"/>
                    <a:pt x="1979632" y="118778"/>
                  </a:cubicBezTo>
                  <a:lnTo>
                    <a:pt x="1979632" y="1069001"/>
                  </a:lnTo>
                  <a:cubicBezTo>
                    <a:pt x="1979632" y="1134600"/>
                    <a:pt x="1926453" y="1187779"/>
                    <a:pt x="1860854" y="1187779"/>
                  </a:cubicBezTo>
                  <a:lnTo>
                    <a:pt x="118778" y="1187779"/>
                  </a:lnTo>
                  <a:cubicBezTo>
                    <a:pt x="53179" y="1187779"/>
                    <a:pt x="0" y="1134600"/>
                    <a:pt x="0" y="1069001"/>
                  </a:cubicBezTo>
                  <a:lnTo>
                    <a:pt x="0" y="118778"/>
                  </a:lnTo>
                  <a:close/>
                </a:path>
              </a:pathLst>
            </a:cu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122419" tIns="122419" rIns="122419" bIns="122419" numCol="1" spcCol="1270" anchor="ctr" anchorCtr="0">
              <a:noAutofit/>
            </a:bodyPr>
            <a:lstStyle/>
            <a:p>
              <a:pPr marL="0" lvl="0" indent="0" algn="ctr" defTabSz="1022350" rtl="0">
                <a:lnSpc>
                  <a:spcPct val="90000"/>
                </a:lnSpc>
                <a:spcBef>
                  <a:spcPct val="0"/>
                </a:spcBef>
                <a:spcAft>
                  <a:spcPct val="35000"/>
                </a:spcAft>
                <a:buNone/>
              </a:pPr>
              <a:r>
                <a:rPr lang="en-GB" sz="2300" kern="1200" dirty="0">
                  <a:latin typeface="Arial" panose="020B0604020202020204"/>
                </a:rPr>
                <a:t>Journal B – Paper is submitted</a:t>
              </a:r>
              <a:endParaRPr lang="en-GB" sz="2300" kern="1200" dirty="0"/>
            </a:p>
          </p:txBody>
        </p:sp>
        <p:sp>
          <p:nvSpPr>
            <p:cNvPr id="34" name="Freeform: Shape 33">
              <a:extLst>
                <a:ext uri="{FF2B5EF4-FFF2-40B4-BE49-F238E27FC236}">
                  <a16:creationId xmlns:a16="http://schemas.microsoft.com/office/drawing/2014/main" id="{136F7849-0DEC-4DC9-AD9C-846BC7C493F2}"/>
                </a:ext>
              </a:extLst>
            </p:cNvPr>
            <p:cNvSpPr/>
            <p:nvPr/>
          </p:nvSpPr>
          <p:spPr>
            <a:xfrm>
              <a:off x="4113843" y="3143487"/>
              <a:ext cx="1205431" cy="593326"/>
            </a:xfrm>
            <a:custGeom>
              <a:avLst/>
              <a:gdLst>
                <a:gd name="connsiteX0" fmla="*/ 0 w 1205431"/>
                <a:gd name="connsiteY0" fmla="*/ 118665 h 593326"/>
                <a:gd name="connsiteX1" fmla="*/ 908768 w 1205431"/>
                <a:gd name="connsiteY1" fmla="*/ 118665 h 593326"/>
                <a:gd name="connsiteX2" fmla="*/ 908768 w 1205431"/>
                <a:gd name="connsiteY2" fmla="*/ 0 h 593326"/>
                <a:gd name="connsiteX3" fmla="*/ 1205431 w 1205431"/>
                <a:gd name="connsiteY3" fmla="*/ 296663 h 593326"/>
                <a:gd name="connsiteX4" fmla="*/ 908768 w 1205431"/>
                <a:gd name="connsiteY4" fmla="*/ 593326 h 593326"/>
                <a:gd name="connsiteX5" fmla="*/ 908768 w 1205431"/>
                <a:gd name="connsiteY5" fmla="*/ 474661 h 593326"/>
                <a:gd name="connsiteX6" fmla="*/ 0 w 1205431"/>
                <a:gd name="connsiteY6" fmla="*/ 474661 h 593326"/>
                <a:gd name="connsiteX7" fmla="*/ 0 w 1205431"/>
                <a:gd name="connsiteY7" fmla="*/ 118665 h 593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05431" h="593326">
                  <a:moveTo>
                    <a:pt x="0" y="118665"/>
                  </a:moveTo>
                  <a:lnTo>
                    <a:pt x="908768" y="118665"/>
                  </a:lnTo>
                  <a:lnTo>
                    <a:pt x="908768" y="0"/>
                  </a:lnTo>
                  <a:lnTo>
                    <a:pt x="1205431" y="296663"/>
                  </a:lnTo>
                  <a:lnTo>
                    <a:pt x="908768" y="593326"/>
                  </a:lnTo>
                  <a:lnTo>
                    <a:pt x="908768" y="474661"/>
                  </a:lnTo>
                  <a:lnTo>
                    <a:pt x="0" y="474661"/>
                  </a:lnTo>
                  <a:lnTo>
                    <a:pt x="0" y="118665"/>
                  </a:lnTo>
                  <a:close/>
                </a:path>
              </a:pathLst>
            </a:custGeom>
            <a:solidFill>
              <a:srgbClr val="ED7D31"/>
            </a:solidFill>
          </p:spPr>
          <p:style>
            <a:lnRef idx="0">
              <a:schemeClr val="accent1">
                <a:tint val="60000"/>
                <a:hueOff val="0"/>
                <a:satOff val="0"/>
                <a:lumOff val="0"/>
                <a:alphaOff val="0"/>
              </a:schemeClr>
            </a:lnRef>
            <a:fillRef idx="1">
              <a:scrgbClr r="0" g="0" b="0"/>
            </a:fillRef>
            <a:effectRef idx="0">
              <a:schemeClr val="accent1">
                <a:tint val="60000"/>
                <a:hueOff val="0"/>
                <a:satOff val="0"/>
                <a:lumOff val="0"/>
                <a:alphaOff val="0"/>
              </a:schemeClr>
            </a:effectRef>
            <a:fontRef idx="minor">
              <a:schemeClr val="lt1"/>
            </a:fontRef>
          </p:style>
          <p:txBody>
            <a:bodyPr spcFirstLastPara="0" vert="horz" wrap="square" lIns="0" tIns="118665" rIns="177998" bIns="118665" numCol="1" spcCol="1270" anchor="ctr" anchorCtr="0">
              <a:noAutofit/>
            </a:bodyPr>
            <a:lstStyle/>
            <a:p>
              <a:pPr marL="0" lvl="0" indent="0" algn="ctr" defTabSz="844550">
                <a:lnSpc>
                  <a:spcPct val="90000"/>
                </a:lnSpc>
                <a:spcBef>
                  <a:spcPct val="0"/>
                </a:spcBef>
                <a:spcAft>
                  <a:spcPct val="35000"/>
                </a:spcAft>
                <a:buNone/>
              </a:pPr>
              <a:endParaRPr lang="en-GB" sz="1900" kern="1200"/>
            </a:p>
          </p:txBody>
        </p:sp>
      </p:grpSp>
      <p:grpSp>
        <p:nvGrpSpPr>
          <p:cNvPr id="30" name="Group 29">
            <a:extLst>
              <a:ext uri="{FF2B5EF4-FFF2-40B4-BE49-F238E27FC236}">
                <a16:creationId xmlns:a16="http://schemas.microsoft.com/office/drawing/2014/main" id="{8767BE6A-9BB3-435D-83AE-D9F3D4A3A80D}"/>
              </a:ext>
            </a:extLst>
          </p:cNvPr>
          <p:cNvGrpSpPr/>
          <p:nvPr/>
        </p:nvGrpSpPr>
        <p:grpSpPr>
          <a:xfrm>
            <a:off x="505324" y="2957375"/>
            <a:ext cx="1742091" cy="964242"/>
            <a:chOff x="362937" y="3172859"/>
            <a:chExt cx="1742091" cy="964242"/>
          </a:xfrm>
        </p:grpSpPr>
        <p:sp>
          <p:nvSpPr>
            <p:cNvPr id="5" name="TextBox 4">
              <a:extLst>
                <a:ext uri="{FF2B5EF4-FFF2-40B4-BE49-F238E27FC236}">
                  <a16:creationId xmlns:a16="http://schemas.microsoft.com/office/drawing/2014/main" id="{F70B282C-E9D8-426E-B094-32CADA2C11B9}"/>
                </a:ext>
              </a:extLst>
            </p:cNvPr>
            <p:cNvSpPr txBox="1"/>
            <p:nvPr/>
          </p:nvSpPr>
          <p:spPr>
            <a:xfrm>
              <a:off x="362937" y="3767769"/>
              <a:ext cx="1742087" cy="369332"/>
            </a:xfrm>
            <a:prstGeom prst="rect">
              <a:avLst/>
            </a:prstGeom>
            <a:noFill/>
          </p:spPr>
          <p:txBody>
            <a:bodyPr wrap="square" rtlCol="0">
              <a:spAutoFit/>
            </a:bodyPr>
            <a:lstStyle/>
            <a:p>
              <a:r>
                <a:rPr lang="en-GB" dirty="0"/>
                <a:t>Feeder journal</a:t>
              </a:r>
            </a:p>
          </p:txBody>
        </p:sp>
        <p:cxnSp>
          <p:nvCxnSpPr>
            <p:cNvPr id="7" name="Connector: Curved 6">
              <a:extLst>
                <a:ext uri="{FF2B5EF4-FFF2-40B4-BE49-F238E27FC236}">
                  <a16:creationId xmlns:a16="http://schemas.microsoft.com/office/drawing/2014/main" id="{6E440B2A-AA82-4F46-ACFD-439C99577163}"/>
                </a:ext>
              </a:extLst>
            </p:cNvPr>
            <p:cNvCxnSpPr>
              <a:cxnSpLocks/>
            </p:cNvCxnSpPr>
            <p:nvPr/>
          </p:nvCxnSpPr>
          <p:spPr>
            <a:xfrm rot="5400000" flipH="1" flipV="1">
              <a:off x="1372052" y="3034792"/>
              <a:ext cx="594910" cy="871043"/>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grpSp>
      <p:grpSp>
        <p:nvGrpSpPr>
          <p:cNvPr id="31" name="Group 30">
            <a:extLst>
              <a:ext uri="{FF2B5EF4-FFF2-40B4-BE49-F238E27FC236}">
                <a16:creationId xmlns:a16="http://schemas.microsoft.com/office/drawing/2014/main" id="{CB8D7E2A-5828-4866-8D2F-A171A417E425}"/>
              </a:ext>
            </a:extLst>
          </p:cNvPr>
          <p:cNvGrpSpPr/>
          <p:nvPr/>
        </p:nvGrpSpPr>
        <p:grpSpPr>
          <a:xfrm>
            <a:off x="7222068" y="2996693"/>
            <a:ext cx="1850834" cy="956326"/>
            <a:chOff x="7160964" y="3180775"/>
            <a:chExt cx="1850834" cy="956326"/>
          </a:xfrm>
        </p:grpSpPr>
        <p:sp>
          <p:nvSpPr>
            <p:cNvPr id="14" name="TextBox 13">
              <a:extLst>
                <a:ext uri="{FF2B5EF4-FFF2-40B4-BE49-F238E27FC236}">
                  <a16:creationId xmlns:a16="http://schemas.microsoft.com/office/drawing/2014/main" id="{EF5A1691-2775-4EF3-9A78-A5E1E0BF7623}"/>
                </a:ext>
              </a:extLst>
            </p:cNvPr>
            <p:cNvSpPr txBox="1"/>
            <p:nvPr/>
          </p:nvSpPr>
          <p:spPr>
            <a:xfrm>
              <a:off x="7160964" y="3767769"/>
              <a:ext cx="1850834" cy="369332"/>
            </a:xfrm>
            <a:prstGeom prst="rect">
              <a:avLst/>
            </a:prstGeom>
            <a:noFill/>
          </p:spPr>
          <p:txBody>
            <a:bodyPr wrap="square" rtlCol="0">
              <a:spAutoFit/>
            </a:bodyPr>
            <a:lstStyle/>
            <a:p>
              <a:r>
                <a:rPr lang="en-GB" dirty="0"/>
                <a:t>Receiver journal</a:t>
              </a:r>
            </a:p>
          </p:txBody>
        </p:sp>
        <p:cxnSp>
          <p:nvCxnSpPr>
            <p:cNvPr id="21" name="Connector: Curved 20">
              <a:extLst>
                <a:ext uri="{FF2B5EF4-FFF2-40B4-BE49-F238E27FC236}">
                  <a16:creationId xmlns:a16="http://schemas.microsoft.com/office/drawing/2014/main" id="{BE86D92E-6D7D-4E2A-8E8D-189CB1572E8E}"/>
                </a:ext>
              </a:extLst>
            </p:cNvPr>
            <p:cNvCxnSpPr>
              <a:cxnSpLocks/>
              <a:stCxn id="14" idx="0"/>
            </p:cNvCxnSpPr>
            <p:nvPr/>
          </p:nvCxnSpPr>
          <p:spPr>
            <a:xfrm rot="16200000" flipV="1">
              <a:off x="7412805" y="3094193"/>
              <a:ext cx="586994" cy="760158"/>
            </a:xfrm>
            <a:prstGeom prst="curvedConnector2">
              <a:avLst/>
            </a:prstGeom>
            <a:ln>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98004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499"/>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499"/>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073E0-26B6-41CD-8EA7-C572B21B5D19}"/>
              </a:ext>
            </a:extLst>
          </p:cNvPr>
          <p:cNvSpPr>
            <a:spLocks noGrp="1"/>
          </p:cNvSpPr>
          <p:nvPr>
            <p:ph type="title"/>
          </p:nvPr>
        </p:nvSpPr>
        <p:spPr/>
        <p:txBody>
          <a:bodyPr/>
          <a:lstStyle/>
          <a:p>
            <a:r>
              <a:rPr lang="en-GB" sz="2400" dirty="0">
                <a:cs typeface="Arial"/>
              </a:rPr>
              <a:t>Benefits of ATS</a:t>
            </a:r>
          </a:p>
        </p:txBody>
      </p:sp>
      <p:sp>
        <p:nvSpPr>
          <p:cNvPr id="3" name="Content Placeholder 2">
            <a:extLst>
              <a:ext uri="{FF2B5EF4-FFF2-40B4-BE49-F238E27FC236}">
                <a16:creationId xmlns:a16="http://schemas.microsoft.com/office/drawing/2014/main" id="{C562DD54-2D2F-4774-9099-2B2D2F8CCA44}"/>
              </a:ext>
            </a:extLst>
          </p:cNvPr>
          <p:cNvSpPr>
            <a:spLocks noGrp="1"/>
          </p:cNvSpPr>
          <p:nvPr>
            <p:ph sz="quarter" idx="16"/>
          </p:nvPr>
        </p:nvSpPr>
        <p:spPr>
          <a:xfrm>
            <a:off x="142711" y="833134"/>
            <a:ext cx="8986673" cy="3605953"/>
          </a:xfrm>
        </p:spPr>
        <p:txBody>
          <a:bodyPr vert="horz" lIns="91440" tIns="0" rIns="91440" bIns="45720" rtlCol="0" anchor="t">
            <a:normAutofit/>
          </a:bodyPr>
          <a:lstStyle/>
          <a:p>
            <a:pPr marL="0" indent="0">
              <a:buNone/>
            </a:pPr>
            <a:r>
              <a:rPr lang="en-US" dirty="0">
                <a:ea typeface="+mn-lt"/>
                <a:cs typeface="+mn-lt"/>
              </a:rPr>
              <a:t>Why is it important for </a:t>
            </a:r>
            <a:r>
              <a:rPr lang="en-US" b="1" dirty="0">
                <a:ea typeface="+mn-lt"/>
                <a:cs typeface="+mn-lt"/>
              </a:rPr>
              <a:t>you as Editor</a:t>
            </a:r>
            <a:r>
              <a:rPr lang="en-US" dirty="0">
                <a:ea typeface="+mn-lt"/>
                <a:cs typeface="+mn-lt"/>
              </a:rPr>
              <a:t> to actively participate in the transfer process? </a:t>
            </a:r>
            <a:endParaRPr lang="en-GB" dirty="0">
              <a:ea typeface="+mn-lt"/>
              <a:cs typeface="+mn-lt"/>
            </a:endParaRPr>
          </a:p>
          <a:p>
            <a:pPr lvl="1">
              <a:buFont typeface="Wingdings" panose="05000000000000000000" pitchFamily="2" charset="2"/>
              <a:buChar char="Ø"/>
            </a:pPr>
            <a:r>
              <a:rPr lang="en-US" dirty="0">
                <a:ea typeface="+mn-lt"/>
                <a:cs typeface="+mn-lt"/>
              </a:rPr>
              <a:t>Transfers are easy and no extra work is required from you. </a:t>
            </a:r>
            <a:endParaRPr lang="en-US" dirty="0">
              <a:cs typeface="Arial" panose="020B0604020202020204"/>
            </a:endParaRPr>
          </a:p>
          <a:p>
            <a:pPr lvl="1">
              <a:buFont typeface="Wingdings" panose="05000000000000000000" pitchFamily="2" charset="2"/>
              <a:buChar char="Ø"/>
            </a:pPr>
            <a:r>
              <a:rPr lang="en-US" dirty="0">
                <a:ea typeface="+mn-lt"/>
                <a:cs typeface="+mn-lt"/>
              </a:rPr>
              <a:t>You have assessed the manuscript already, and that knowledge can be used to help the author get published in another journal.</a:t>
            </a:r>
          </a:p>
          <a:p>
            <a:pPr lvl="1">
              <a:buFont typeface="Wingdings" panose="05000000000000000000" pitchFamily="2" charset="2"/>
              <a:buChar char="Ø"/>
            </a:pPr>
            <a:r>
              <a:rPr lang="en-US" dirty="0">
                <a:ea typeface="+mn-lt"/>
                <a:cs typeface="+mn-lt"/>
              </a:rPr>
              <a:t>It helps with retention rate:</a:t>
            </a:r>
          </a:p>
          <a:p>
            <a:pPr lvl="2">
              <a:buFont typeface="Wingdings" panose="05000000000000000000" pitchFamily="2" charset="2"/>
              <a:buChar char="Ø"/>
            </a:pPr>
            <a:r>
              <a:rPr lang="en-US" dirty="0">
                <a:ea typeface="+mn-lt"/>
                <a:cs typeface="+mn-lt"/>
              </a:rPr>
              <a:t>Metrics show </a:t>
            </a:r>
            <a:r>
              <a:rPr lang="en-US" b="0" i="0" u="none" strike="noStrike" dirty="0">
                <a:solidFill>
                  <a:srgbClr val="53565A"/>
                </a:solidFill>
                <a:effectLst/>
                <a:latin typeface="Arial" panose="020B0604020202020204"/>
                <a:cs typeface="Arial" panose="020B0604020202020204"/>
              </a:rPr>
              <a:t>a larger portion of rejects from Elsevier journals are high quality and go on to be published in competitive titles</a:t>
            </a:r>
            <a:endParaRPr lang="en-US" dirty="0">
              <a:ea typeface="+mn-lt"/>
              <a:cs typeface="+mn-lt"/>
            </a:endParaRPr>
          </a:p>
          <a:p>
            <a:pPr lvl="2">
              <a:buFont typeface="Wingdings" panose="05000000000000000000" pitchFamily="2" charset="2"/>
              <a:buChar char="Ø"/>
            </a:pPr>
            <a:r>
              <a:rPr lang="en-US" dirty="0">
                <a:ea typeface="+mn-lt"/>
                <a:cs typeface="+mn-lt"/>
              </a:rPr>
              <a:t>Multiple journals engaged in ATS have been able to help over 10% of rejected authors to publication</a:t>
            </a:r>
          </a:p>
          <a:p>
            <a:pPr lvl="1">
              <a:buFont typeface="Wingdings" panose="05000000000000000000" pitchFamily="2" charset="2"/>
              <a:buChar char="Ø"/>
            </a:pPr>
            <a:endParaRPr lang="en-US" dirty="0">
              <a:ea typeface="+mn-lt"/>
              <a:cs typeface="+mn-lt"/>
            </a:endParaRPr>
          </a:p>
          <a:p>
            <a:pPr lvl="1">
              <a:buFont typeface="Wingdings" panose="05000000000000000000" pitchFamily="2" charset="2"/>
              <a:buChar char="Ø"/>
            </a:pPr>
            <a:endParaRPr lang="en-US" dirty="0">
              <a:ea typeface="+mn-lt"/>
              <a:cs typeface="+mn-lt"/>
            </a:endParaRPr>
          </a:p>
          <a:p>
            <a:pPr lvl="1">
              <a:buFont typeface="Wingdings" panose="05000000000000000000" pitchFamily="2" charset="2"/>
              <a:buChar char="Ø"/>
            </a:pPr>
            <a:endParaRPr lang="en-US" dirty="0">
              <a:ea typeface="+mn-lt"/>
              <a:cs typeface="+mn-lt"/>
            </a:endParaRPr>
          </a:p>
          <a:p>
            <a:pPr lvl="1">
              <a:buFont typeface="Wingdings" panose="05000000000000000000" pitchFamily="2" charset="2"/>
              <a:buChar char="Ø"/>
            </a:pPr>
            <a:endParaRPr lang="en-US" dirty="0">
              <a:ea typeface="+mn-lt"/>
              <a:cs typeface="+mn-lt"/>
            </a:endParaRPr>
          </a:p>
          <a:p>
            <a:pPr marL="0" indent="0">
              <a:buNone/>
            </a:pPr>
            <a:endParaRPr lang="en-US" dirty="0">
              <a:ea typeface="+mn-lt"/>
              <a:cs typeface="+mn-lt"/>
            </a:endParaRPr>
          </a:p>
          <a:p>
            <a:pPr marL="0" indent="0">
              <a:buNone/>
            </a:pPr>
            <a:endParaRPr lang="en-US" dirty="0">
              <a:cs typeface="Arial"/>
            </a:endParaRPr>
          </a:p>
          <a:p>
            <a:endParaRPr lang="en-US" dirty="0">
              <a:cs typeface="Arial"/>
            </a:endParaRPr>
          </a:p>
          <a:p>
            <a:endParaRPr lang="en-US" dirty="0">
              <a:cs typeface="Arial"/>
            </a:endParaRPr>
          </a:p>
        </p:txBody>
      </p:sp>
      <p:sp>
        <p:nvSpPr>
          <p:cNvPr id="5" name="TextBox 4">
            <a:extLst>
              <a:ext uri="{FF2B5EF4-FFF2-40B4-BE49-F238E27FC236}">
                <a16:creationId xmlns:a16="http://schemas.microsoft.com/office/drawing/2014/main" id="{C92F7C8C-4123-4F74-933A-BE6133EE5440}"/>
              </a:ext>
            </a:extLst>
          </p:cNvPr>
          <p:cNvSpPr txBox="1"/>
          <p:nvPr/>
        </p:nvSpPr>
        <p:spPr>
          <a:xfrm>
            <a:off x="309151" y="4025551"/>
            <a:ext cx="8747444" cy="954107"/>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1400" dirty="0">
                <a:solidFill>
                  <a:srgbClr val="53565A"/>
                </a:solidFill>
                <a:latin typeface="Arial"/>
                <a:ea typeface="Arial"/>
                <a:cs typeface="Arial"/>
              </a:rPr>
              <a:t>We’ve received positive feedback </a:t>
            </a:r>
            <a:r>
              <a:rPr lang="en-US" sz="1400" b="1" dirty="0">
                <a:solidFill>
                  <a:srgbClr val="53565A"/>
                </a:solidFill>
                <a:latin typeface="Arial"/>
                <a:ea typeface="Arial"/>
                <a:cs typeface="Arial"/>
              </a:rPr>
              <a:t>from authors</a:t>
            </a:r>
            <a:r>
              <a:rPr lang="en-US" sz="1400" dirty="0">
                <a:solidFill>
                  <a:srgbClr val="53565A"/>
                </a:solidFill>
                <a:latin typeface="Arial"/>
                <a:ea typeface="Arial"/>
                <a:cs typeface="Arial"/>
              </a:rPr>
              <a:t>, such as: </a:t>
            </a:r>
            <a:endParaRPr lang="en-GB" sz="1400" dirty="0">
              <a:solidFill>
                <a:srgbClr val="53565A"/>
              </a:solidFill>
              <a:latin typeface="Arial"/>
              <a:ea typeface="Arial"/>
              <a:cs typeface="Arial"/>
            </a:endParaRPr>
          </a:p>
          <a:p>
            <a:pPr marL="285750" indent="-285750" algn="r">
              <a:buFont typeface="Arial"/>
              <a:buChar char="•"/>
            </a:pPr>
            <a:endParaRPr lang="en-US" sz="1400" dirty="0">
              <a:solidFill>
                <a:srgbClr val="53565A"/>
              </a:solidFill>
              <a:latin typeface="Arial"/>
              <a:ea typeface="Arial"/>
              <a:cs typeface="Arial"/>
            </a:endParaRPr>
          </a:p>
          <a:p>
            <a:pPr algn="r"/>
            <a:r>
              <a:rPr lang="en-GB" sz="1400" dirty="0">
                <a:solidFill>
                  <a:srgbClr val="53565A"/>
                </a:solidFill>
                <a:latin typeface="Arial"/>
                <a:ea typeface="Arial"/>
                <a:cs typeface="Arial"/>
              </a:rPr>
              <a:t>​</a:t>
            </a:r>
            <a:r>
              <a:rPr lang="en-US" sz="1400" i="1" dirty="0">
                <a:solidFill>
                  <a:srgbClr val="53565A"/>
                </a:solidFill>
                <a:latin typeface="Arial"/>
                <a:ea typeface="Segoe UI"/>
                <a:cs typeface="Segoe UI"/>
              </a:rPr>
              <a:t>“I like the idea very much, the service would make my life easier.” </a:t>
            </a:r>
            <a:endParaRPr lang="en-GB" sz="1400" dirty="0">
              <a:solidFill>
                <a:srgbClr val="53565A"/>
              </a:solidFill>
              <a:latin typeface="Arial"/>
              <a:ea typeface="Segoe UI"/>
              <a:cs typeface="Arial" panose="020B0604020202020204"/>
            </a:endParaRPr>
          </a:p>
          <a:p>
            <a:pPr algn="r"/>
            <a:r>
              <a:rPr lang="en-US" sz="1400" dirty="0">
                <a:solidFill>
                  <a:srgbClr val="53565A"/>
                </a:solidFill>
                <a:latin typeface="Arial"/>
                <a:ea typeface="Segoe UI"/>
                <a:cs typeface="Segoe UI"/>
              </a:rPr>
              <a:t>​</a:t>
            </a:r>
            <a:r>
              <a:rPr lang="en-US" sz="1400" i="1" dirty="0">
                <a:solidFill>
                  <a:srgbClr val="53565A"/>
                </a:solidFill>
                <a:latin typeface="Arial"/>
                <a:ea typeface="Segoe UI"/>
                <a:cs typeface="Segoe UI"/>
              </a:rPr>
              <a:t>“It gives you the idea that they care about your paper and they care about you.” </a:t>
            </a:r>
            <a:r>
              <a:rPr lang="en-US" sz="1400" dirty="0">
                <a:solidFill>
                  <a:srgbClr val="53565A"/>
                </a:solidFill>
                <a:latin typeface="Arial"/>
                <a:ea typeface="Segoe UI"/>
                <a:cs typeface="Segoe UI"/>
              </a:rPr>
              <a:t>​</a:t>
            </a:r>
            <a:endParaRPr lang="en-GB" sz="1400" dirty="0">
              <a:cs typeface="Arial" panose="020B0604020202020204"/>
            </a:endParaRPr>
          </a:p>
        </p:txBody>
      </p:sp>
      <p:sp>
        <p:nvSpPr>
          <p:cNvPr id="7" name="Title 3">
            <a:extLst>
              <a:ext uri="{FF2B5EF4-FFF2-40B4-BE49-F238E27FC236}">
                <a16:creationId xmlns:a16="http://schemas.microsoft.com/office/drawing/2014/main" id="{1F4B99B9-AEE8-419C-8374-5D907A3ED408}"/>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dirty="0">
                <a:latin typeface="+mn-lt"/>
                <a:cs typeface="Calibri" panose="020F0502020204030204" pitchFamily="34" charset="0"/>
              </a:rPr>
              <a:t>3.0 </a:t>
            </a:r>
            <a:r>
              <a:rPr lang="en-GB" sz="900" b="1" dirty="0">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pic>
        <p:nvPicPr>
          <p:cNvPr id="4" name="Picture 4" descr="Icon&#10;&#10;Description automatically generated">
            <a:extLst>
              <a:ext uri="{FF2B5EF4-FFF2-40B4-BE49-F238E27FC236}">
                <a16:creationId xmlns:a16="http://schemas.microsoft.com/office/drawing/2014/main" id="{55EA5652-6519-4529-8275-5DCA49BC3B09}"/>
              </a:ext>
            </a:extLst>
          </p:cNvPr>
          <p:cNvPicPr>
            <a:picLocks noChangeAspect="1"/>
          </p:cNvPicPr>
          <p:nvPr/>
        </p:nvPicPr>
        <p:blipFill>
          <a:blip r:embed="rId3"/>
          <a:stretch>
            <a:fillRect/>
          </a:stretch>
        </p:blipFill>
        <p:spPr>
          <a:xfrm>
            <a:off x="2211161" y="3510171"/>
            <a:ext cx="1325280" cy="1325280"/>
          </a:xfrm>
          <a:prstGeom prst="rect">
            <a:avLst/>
          </a:prstGeom>
        </p:spPr>
      </p:pic>
    </p:spTree>
    <p:extLst>
      <p:ext uri="{BB962C8B-B14F-4D97-AF65-F5344CB8AC3E}">
        <p14:creationId xmlns:p14="http://schemas.microsoft.com/office/powerpoint/2010/main" val="42907408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8E3EE-7BC6-4A8B-B140-4596D1D35956}"/>
              </a:ext>
            </a:extLst>
          </p:cNvPr>
          <p:cNvSpPr>
            <a:spLocks noGrp="1"/>
          </p:cNvSpPr>
          <p:nvPr>
            <p:ph type="title"/>
          </p:nvPr>
        </p:nvSpPr>
        <p:spPr>
          <a:xfrm>
            <a:off x="475768" y="478288"/>
            <a:ext cx="7991475" cy="462759"/>
          </a:xfrm>
        </p:spPr>
        <p:txBody>
          <a:bodyPr/>
          <a:lstStyle/>
          <a:p>
            <a:r>
              <a:rPr lang="en-GB" sz="2400" dirty="0">
                <a:ea typeface="+mj-lt"/>
                <a:cs typeface="+mj-lt"/>
              </a:rPr>
              <a:t>ATS connections in Editorial Manager</a:t>
            </a:r>
          </a:p>
        </p:txBody>
      </p:sp>
      <p:sp>
        <p:nvSpPr>
          <p:cNvPr id="3" name="Content Placeholder 2">
            <a:extLst>
              <a:ext uri="{FF2B5EF4-FFF2-40B4-BE49-F238E27FC236}">
                <a16:creationId xmlns:a16="http://schemas.microsoft.com/office/drawing/2014/main" id="{74792835-BC05-4022-A03E-13F2FF9FCC65}"/>
              </a:ext>
            </a:extLst>
          </p:cNvPr>
          <p:cNvSpPr>
            <a:spLocks noGrp="1"/>
          </p:cNvSpPr>
          <p:nvPr>
            <p:ph sz="quarter" idx="16"/>
          </p:nvPr>
        </p:nvSpPr>
        <p:spPr>
          <a:xfrm>
            <a:off x="1214155" y="1005063"/>
            <a:ext cx="1764716" cy="3269424"/>
          </a:xfrm>
        </p:spPr>
        <p:txBody>
          <a:bodyPr vert="horz" lIns="91440" tIns="0" rIns="91440" bIns="45720" rtlCol="0" anchor="t">
            <a:normAutofit/>
          </a:bodyPr>
          <a:lstStyle/>
          <a:p>
            <a:pPr marL="0" indent="0">
              <a:buNone/>
            </a:pPr>
            <a:br>
              <a:rPr lang="en-GB" dirty="0">
                <a:ea typeface="+mn-lt"/>
                <a:cs typeface="+mn-lt"/>
              </a:rPr>
            </a:br>
            <a:endParaRPr lang="en-GB" dirty="0">
              <a:ea typeface="+mn-lt"/>
              <a:cs typeface="+mn-lt"/>
            </a:endParaRPr>
          </a:p>
          <a:p>
            <a:pPr marL="0" indent="0">
              <a:buNone/>
            </a:pPr>
            <a:endParaRPr lang="en-GB" dirty="0">
              <a:ea typeface="+mn-lt"/>
              <a:cs typeface="+mn-lt"/>
            </a:endParaRPr>
          </a:p>
          <a:p>
            <a:pPr marL="0" indent="0">
              <a:buNone/>
            </a:pPr>
            <a:r>
              <a:rPr lang="en-GB" sz="2000" dirty="0">
                <a:solidFill>
                  <a:schemeClr val="accent2"/>
                </a:solidFill>
                <a:ea typeface="+mn-lt"/>
                <a:cs typeface="+mn-lt"/>
              </a:rPr>
              <a:t>Unidirectional</a:t>
            </a:r>
            <a:endParaRPr lang="en-GB" sz="2000" dirty="0">
              <a:solidFill>
                <a:schemeClr val="accent2"/>
              </a:solidFill>
            </a:endParaRPr>
          </a:p>
          <a:p>
            <a:pPr marL="0" indent="0">
              <a:buNone/>
            </a:pPr>
            <a:endParaRPr lang="en-GB" dirty="0">
              <a:ea typeface="+mn-lt"/>
              <a:cs typeface="+mn-lt"/>
            </a:endParaRPr>
          </a:p>
          <a:p>
            <a:pPr marL="0" indent="0">
              <a:buNone/>
            </a:pPr>
            <a:endParaRPr lang="en-GB" dirty="0">
              <a:ea typeface="+mn-lt"/>
              <a:cs typeface="+mn-lt"/>
            </a:endParaRPr>
          </a:p>
          <a:p>
            <a:pPr marL="0" indent="0">
              <a:buNone/>
            </a:pPr>
            <a:endParaRPr lang="en-GB" dirty="0">
              <a:cs typeface="Arial" panose="020B0604020202020204"/>
            </a:endParaRPr>
          </a:p>
          <a:p>
            <a:pPr marL="0" indent="0">
              <a:buNone/>
            </a:pPr>
            <a:r>
              <a:rPr lang="en-GB" sz="2000" dirty="0">
                <a:solidFill>
                  <a:schemeClr val="accent2"/>
                </a:solidFill>
                <a:cs typeface="Arial" panose="020B0604020202020204"/>
              </a:rPr>
              <a:t>Bidirectional</a:t>
            </a:r>
          </a:p>
          <a:p>
            <a:pPr marL="0" indent="0">
              <a:buNone/>
            </a:pPr>
            <a:endParaRPr lang="en-GB" dirty="0">
              <a:cs typeface="Arial" panose="020B0604020202020204"/>
            </a:endParaRPr>
          </a:p>
          <a:p>
            <a:pPr marL="0" indent="0">
              <a:buNone/>
            </a:pPr>
            <a:endParaRPr lang="en-GB" dirty="0">
              <a:cs typeface="Arial" panose="020B0604020202020204"/>
            </a:endParaRPr>
          </a:p>
        </p:txBody>
      </p:sp>
      <p:grpSp>
        <p:nvGrpSpPr>
          <p:cNvPr id="16" name="Group 15">
            <a:extLst>
              <a:ext uri="{FF2B5EF4-FFF2-40B4-BE49-F238E27FC236}">
                <a16:creationId xmlns:a16="http://schemas.microsoft.com/office/drawing/2014/main" id="{1ECDEB91-3E67-4B21-9BE6-DB58D924872C}"/>
              </a:ext>
            </a:extLst>
          </p:cNvPr>
          <p:cNvGrpSpPr/>
          <p:nvPr/>
        </p:nvGrpSpPr>
        <p:grpSpPr>
          <a:xfrm>
            <a:off x="3253759" y="1238163"/>
            <a:ext cx="3740042" cy="1445000"/>
            <a:chOff x="2238046" y="1617279"/>
            <a:chExt cx="3740042" cy="1445000"/>
          </a:xfrm>
        </p:grpSpPr>
        <p:pic>
          <p:nvPicPr>
            <p:cNvPr id="4" name="Picture 4" descr="Icon&#10;&#10;Description automatically generated">
              <a:extLst>
                <a:ext uri="{FF2B5EF4-FFF2-40B4-BE49-F238E27FC236}">
                  <a16:creationId xmlns:a16="http://schemas.microsoft.com/office/drawing/2014/main" id="{F5CBCD16-1806-4F85-A9FF-EA168D7A1F91}"/>
                </a:ext>
              </a:extLst>
            </p:cNvPr>
            <p:cNvPicPr>
              <a:picLocks noChangeAspect="1"/>
            </p:cNvPicPr>
            <p:nvPr/>
          </p:nvPicPr>
          <p:blipFill>
            <a:blip r:embed="rId3"/>
            <a:stretch>
              <a:fillRect/>
            </a:stretch>
          </p:blipFill>
          <p:spPr>
            <a:xfrm>
              <a:off x="2238046" y="1656694"/>
              <a:ext cx="1219200" cy="1219200"/>
            </a:xfrm>
            <a:prstGeom prst="rect">
              <a:avLst/>
            </a:prstGeom>
          </p:spPr>
        </p:pic>
        <p:pic>
          <p:nvPicPr>
            <p:cNvPr id="5" name="Picture 4" descr="Icon&#10;&#10;Description automatically generated">
              <a:extLst>
                <a:ext uri="{FF2B5EF4-FFF2-40B4-BE49-F238E27FC236}">
                  <a16:creationId xmlns:a16="http://schemas.microsoft.com/office/drawing/2014/main" id="{EF5A03CE-6BED-4559-9FAA-54C66D20B889}"/>
                </a:ext>
              </a:extLst>
            </p:cNvPr>
            <p:cNvPicPr>
              <a:picLocks noChangeAspect="1"/>
            </p:cNvPicPr>
            <p:nvPr/>
          </p:nvPicPr>
          <p:blipFill>
            <a:blip r:embed="rId3"/>
            <a:stretch>
              <a:fillRect/>
            </a:stretch>
          </p:blipFill>
          <p:spPr>
            <a:xfrm>
              <a:off x="4701409" y="1617279"/>
              <a:ext cx="1219200" cy="1219200"/>
            </a:xfrm>
            <a:prstGeom prst="rect">
              <a:avLst/>
            </a:prstGeom>
          </p:spPr>
        </p:pic>
        <p:sp>
          <p:nvSpPr>
            <p:cNvPr id="6" name="Arrow: Right 5">
              <a:extLst>
                <a:ext uri="{FF2B5EF4-FFF2-40B4-BE49-F238E27FC236}">
                  <a16:creationId xmlns:a16="http://schemas.microsoft.com/office/drawing/2014/main" id="{5A24176F-C952-4544-839A-BE0B78BAC559}"/>
                </a:ext>
              </a:extLst>
            </p:cNvPr>
            <p:cNvSpPr/>
            <p:nvPr/>
          </p:nvSpPr>
          <p:spPr>
            <a:xfrm>
              <a:off x="3639390" y="2023977"/>
              <a:ext cx="975491" cy="482818"/>
            </a:xfrm>
            <a:prstGeom prs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7D533FFF-886F-4C76-BBCD-71F966FAA381}"/>
                </a:ext>
              </a:extLst>
            </p:cNvPr>
            <p:cNvSpPr txBox="1"/>
            <p:nvPr/>
          </p:nvSpPr>
          <p:spPr>
            <a:xfrm>
              <a:off x="2288956" y="2692947"/>
              <a:ext cx="11863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Journal A</a:t>
              </a:r>
            </a:p>
          </p:txBody>
        </p:sp>
        <p:sp>
          <p:nvSpPr>
            <p:cNvPr id="13" name="TextBox 12">
              <a:extLst>
                <a:ext uri="{FF2B5EF4-FFF2-40B4-BE49-F238E27FC236}">
                  <a16:creationId xmlns:a16="http://schemas.microsoft.com/office/drawing/2014/main" id="{42A0FC2E-A62A-49B9-8464-417BEB5076A6}"/>
                </a:ext>
              </a:extLst>
            </p:cNvPr>
            <p:cNvSpPr txBox="1"/>
            <p:nvPr/>
          </p:nvSpPr>
          <p:spPr>
            <a:xfrm>
              <a:off x="4791732" y="2692947"/>
              <a:ext cx="11863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Journal B</a:t>
              </a:r>
            </a:p>
          </p:txBody>
        </p:sp>
      </p:grpSp>
      <p:grpSp>
        <p:nvGrpSpPr>
          <p:cNvPr id="17" name="Group 16">
            <a:extLst>
              <a:ext uri="{FF2B5EF4-FFF2-40B4-BE49-F238E27FC236}">
                <a16:creationId xmlns:a16="http://schemas.microsoft.com/office/drawing/2014/main" id="{8717FB28-02C2-43DE-B62E-AD38E240BAF3}"/>
              </a:ext>
            </a:extLst>
          </p:cNvPr>
          <p:cNvGrpSpPr/>
          <p:nvPr/>
        </p:nvGrpSpPr>
        <p:grpSpPr>
          <a:xfrm>
            <a:off x="3252306" y="2845890"/>
            <a:ext cx="3789308" cy="1504121"/>
            <a:chOff x="2287314" y="2977054"/>
            <a:chExt cx="3789308" cy="1504121"/>
          </a:xfrm>
        </p:grpSpPr>
        <p:pic>
          <p:nvPicPr>
            <p:cNvPr id="8" name="Picture 8" descr="Icon&#10;&#10;Description automatically generated">
              <a:extLst>
                <a:ext uri="{FF2B5EF4-FFF2-40B4-BE49-F238E27FC236}">
                  <a16:creationId xmlns:a16="http://schemas.microsoft.com/office/drawing/2014/main" id="{38BDC04B-BE4F-49A8-B3D9-EEB6624548B7}"/>
                </a:ext>
              </a:extLst>
            </p:cNvPr>
            <p:cNvPicPr>
              <a:picLocks noChangeAspect="1"/>
            </p:cNvPicPr>
            <p:nvPr/>
          </p:nvPicPr>
          <p:blipFill>
            <a:blip r:embed="rId3"/>
            <a:stretch>
              <a:fillRect/>
            </a:stretch>
          </p:blipFill>
          <p:spPr>
            <a:xfrm>
              <a:off x="2287314" y="3006615"/>
              <a:ext cx="1219200" cy="1219200"/>
            </a:xfrm>
            <a:prstGeom prst="rect">
              <a:avLst/>
            </a:prstGeom>
          </p:spPr>
        </p:pic>
        <p:pic>
          <p:nvPicPr>
            <p:cNvPr id="9" name="Picture 8" descr="Icon&#10;&#10;Description automatically generated">
              <a:extLst>
                <a:ext uri="{FF2B5EF4-FFF2-40B4-BE49-F238E27FC236}">
                  <a16:creationId xmlns:a16="http://schemas.microsoft.com/office/drawing/2014/main" id="{DB2C4A32-E446-4E70-B3F7-7B17D1B31B14}"/>
                </a:ext>
              </a:extLst>
            </p:cNvPr>
            <p:cNvPicPr>
              <a:picLocks noChangeAspect="1"/>
            </p:cNvPicPr>
            <p:nvPr/>
          </p:nvPicPr>
          <p:blipFill>
            <a:blip r:embed="rId3"/>
            <a:stretch>
              <a:fillRect/>
            </a:stretch>
          </p:blipFill>
          <p:spPr>
            <a:xfrm>
              <a:off x="4790090" y="2977054"/>
              <a:ext cx="1219200" cy="1219200"/>
            </a:xfrm>
            <a:prstGeom prst="rect">
              <a:avLst/>
            </a:prstGeom>
          </p:spPr>
        </p:pic>
        <p:sp>
          <p:nvSpPr>
            <p:cNvPr id="10" name="Arrow: Left-Right 9">
              <a:extLst>
                <a:ext uri="{FF2B5EF4-FFF2-40B4-BE49-F238E27FC236}">
                  <a16:creationId xmlns:a16="http://schemas.microsoft.com/office/drawing/2014/main" id="{CE0C57F2-28DA-449B-9F9B-E399AC3473EA}"/>
                </a:ext>
              </a:extLst>
            </p:cNvPr>
            <p:cNvSpPr/>
            <p:nvPr/>
          </p:nvSpPr>
          <p:spPr>
            <a:xfrm>
              <a:off x="3579640" y="3344339"/>
              <a:ext cx="1211974" cy="482818"/>
            </a:xfrm>
            <a:prstGeom prst="leftRightArrow">
              <a:avLst/>
            </a:prstGeom>
            <a:solidFill>
              <a:srgbClr val="ED7D3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F1E6D96F-EDF2-41B9-8275-C2D3DC19EC00}"/>
                </a:ext>
              </a:extLst>
            </p:cNvPr>
            <p:cNvSpPr txBox="1"/>
            <p:nvPr/>
          </p:nvSpPr>
          <p:spPr>
            <a:xfrm>
              <a:off x="4890266" y="4072429"/>
              <a:ext cx="11863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Journal B</a:t>
              </a:r>
            </a:p>
          </p:txBody>
        </p:sp>
        <p:sp>
          <p:nvSpPr>
            <p:cNvPr id="15" name="TextBox 14">
              <a:extLst>
                <a:ext uri="{FF2B5EF4-FFF2-40B4-BE49-F238E27FC236}">
                  <a16:creationId xmlns:a16="http://schemas.microsoft.com/office/drawing/2014/main" id="{2F28ACB0-8618-46FD-80A9-EAF8B77D7FEA}"/>
                </a:ext>
              </a:extLst>
            </p:cNvPr>
            <p:cNvSpPr txBox="1"/>
            <p:nvPr/>
          </p:nvSpPr>
          <p:spPr>
            <a:xfrm>
              <a:off x="2357930" y="4111843"/>
              <a:ext cx="11863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dirty="0"/>
                <a:t>Journal A</a:t>
              </a:r>
            </a:p>
          </p:txBody>
        </p:sp>
      </p:grpSp>
      <p:sp>
        <p:nvSpPr>
          <p:cNvPr id="18" name="Title 3">
            <a:extLst>
              <a:ext uri="{FF2B5EF4-FFF2-40B4-BE49-F238E27FC236}">
                <a16:creationId xmlns:a16="http://schemas.microsoft.com/office/drawing/2014/main" id="{97CB119B-B39A-43AB-ADD8-F4324AE24DCD}"/>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Tree>
    <p:extLst>
      <p:ext uri="{BB962C8B-B14F-4D97-AF65-F5344CB8AC3E}">
        <p14:creationId xmlns:p14="http://schemas.microsoft.com/office/powerpoint/2010/main" val="17249798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anim calcmode="lin" valueType="num">
                                      <p:cBhvr additive="base">
                                        <p:cTn id="15" dur="500" fill="hold"/>
                                        <p:tgtEl>
                                          <p:spTgt spid="16"/>
                                        </p:tgtEl>
                                        <p:attrNameLst>
                                          <p:attrName>ppt_x</p:attrName>
                                        </p:attrNameLst>
                                      </p:cBhvr>
                                      <p:tavLst>
                                        <p:tav tm="0">
                                          <p:val>
                                            <p:strVal val="1+#ppt_w/2"/>
                                          </p:val>
                                        </p:tav>
                                        <p:tav tm="100000">
                                          <p:val>
                                            <p:strVal val="#ppt_x"/>
                                          </p:val>
                                        </p:tav>
                                      </p:tavLst>
                                    </p:anim>
                                    <p:anim calcmode="lin" valueType="num">
                                      <p:cBhvr additive="base">
                                        <p:cTn id="16" dur="500" fill="hold"/>
                                        <p:tgtEl>
                                          <p:spTgt spid="16"/>
                                        </p:tgtEl>
                                        <p:attrNameLst>
                                          <p:attrName>ppt_y</p:attrName>
                                        </p:attrNameLst>
                                      </p:cBhvr>
                                      <p:tavLst>
                                        <p:tav tm="0">
                                          <p:val>
                                            <p:strVal val="#ppt_y"/>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17"/>
                                        </p:tgtEl>
                                        <p:attrNameLst>
                                          <p:attrName>style.visibility</p:attrName>
                                        </p:attrNameLst>
                                      </p:cBhvr>
                                      <p:to>
                                        <p:strVal val="visible"/>
                                      </p:to>
                                    </p:set>
                                    <p:anim calcmode="lin" valueType="num">
                                      <p:cBhvr additive="base">
                                        <p:cTn id="21" dur="500" fill="hold"/>
                                        <p:tgtEl>
                                          <p:spTgt spid="17"/>
                                        </p:tgtEl>
                                        <p:attrNameLst>
                                          <p:attrName>ppt_x</p:attrName>
                                        </p:attrNameLst>
                                      </p:cBhvr>
                                      <p:tavLst>
                                        <p:tav tm="0">
                                          <p:val>
                                            <p:strVal val="1+#ppt_w/2"/>
                                          </p:val>
                                        </p:tav>
                                        <p:tav tm="100000">
                                          <p:val>
                                            <p:strVal val="#ppt_x"/>
                                          </p:val>
                                        </p:tav>
                                      </p:tavLst>
                                    </p:anim>
                                    <p:anim calcmode="lin" valueType="num">
                                      <p:cBhvr additive="base">
                                        <p:cTn id="2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9A7504D-CB10-47FF-940E-CE02ADD33F2F}"/>
              </a:ext>
            </a:extLst>
          </p:cNvPr>
          <p:cNvSpPr>
            <a:spLocks noGrp="1"/>
          </p:cNvSpPr>
          <p:nvPr>
            <p:ph sz="quarter" idx="16"/>
          </p:nvPr>
        </p:nvSpPr>
        <p:spPr>
          <a:xfrm>
            <a:off x="543913" y="579792"/>
            <a:ext cx="7991475" cy="3983915"/>
          </a:xfrm>
        </p:spPr>
        <p:txBody>
          <a:bodyPr vert="horz" lIns="91440" tIns="0" rIns="91440" bIns="45720" rtlCol="0" anchor="t">
            <a:noAutofit/>
          </a:bodyPr>
          <a:lstStyle/>
          <a:p>
            <a:pPr marL="342900" lvl="1" indent="0">
              <a:lnSpc>
                <a:spcPct val="107000"/>
              </a:lnSpc>
              <a:buNone/>
            </a:pPr>
            <a:endParaRPr lang="en-GB" sz="1000" dirty="0">
              <a:latin typeface="Calibri" panose="020F0502020204030204" pitchFamily="34" charset="0"/>
              <a:cs typeface="Times New Roman" panose="02020603050405020304" pitchFamily="18" charset="0"/>
            </a:endParaRPr>
          </a:p>
          <a:p>
            <a:pPr marL="0" indent="0">
              <a:buNone/>
            </a:pPr>
            <a:endParaRPr lang="en-GB" sz="2000" dirty="0">
              <a:cs typeface="Arial"/>
            </a:endParaRPr>
          </a:p>
          <a:p>
            <a:endParaRPr lang="en-GB" sz="1000" dirty="0"/>
          </a:p>
          <a:p>
            <a:pPr marL="0" indent="0">
              <a:buNone/>
            </a:pPr>
            <a:endParaRPr lang="en-GB" sz="1000" dirty="0">
              <a:cs typeface="Arial" panose="020B0604020202020204"/>
            </a:endParaRPr>
          </a:p>
        </p:txBody>
      </p:sp>
      <p:sp>
        <p:nvSpPr>
          <p:cNvPr id="4" name="Title 3">
            <a:extLst>
              <a:ext uri="{FF2B5EF4-FFF2-40B4-BE49-F238E27FC236}">
                <a16:creationId xmlns:a16="http://schemas.microsoft.com/office/drawing/2014/main" id="{2A4917BB-D421-49DD-BC17-7818451E749D}"/>
              </a:ext>
            </a:extLst>
          </p:cNvPr>
          <p:cNvSpPr>
            <a:spLocks noGrp="1"/>
          </p:cNvSpPr>
          <p:nvPr>
            <p:ph type="title"/>
          </p:nvPr>
        </p:nvSpPr>
        <p:spPr>
          <a:xfrm>
            <a:off x="543914" y="53877"/>
            <a:ext cx="7991475" cy="322043"/>
          </a:xfrm>
        </p:spPr>
        <p:txBody>
          <a:bodyPr/>
          <a:lstStyle/>
          <a:p>
            <a:r>
              <a:rPr lang="en-US" sz="900" b="1" dirty="0">
                <a:latin typeface="+mn-lt"/>
                <a:cs typeface="Calibri" panose="020F0502020204030204" pitchFamily="34" charset="0"/>
              </a:rPr>
              <a:t>3.0 </a:t>
            </a:r>
            <a:r>
              <a:rPr lang="en-GB" sz="900" b="1" dirty="0">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
        <p:nvSpPr>
          <p:cNvPr id="5" name="TextBox 4">
            <a:extLst>
              <a:ext uri="{FF2B5EF4-FFF2-40B4-BE49-F238E27FC236}">
                <a16:creationId xmlns:a16="http://schemas.microsoft.com/office/drawing/2014/main" id="{A9DBDAD4-67B8-4AFF-BD03-54F1015769D9}"/>
              </a:ext>
            </a:extLst>
          </p:cNvPr>
          <p:cNvSpPr txBox="1"/>
          <p:nvPr/>
        </p:nvSpPr>
        <p:spPr>
          <a:xfrm>
            <a:off x="335921" y="1189818"/>
            <a:ext cx="8708880" cy="923330"/>
          </a:xfrm>
          <a:prstGeom prst="rect">
            <a:avLst/>
          </a:prstGeom>
          <a:noFill/>
        </p:spPr>
        <p:txBody>
          <a:bodyPr wrap="square" lIns="91440" tIns="45720" rIns="91440" bIns="45720" anchor="t">
            <a:spAutoFit/>
          </a:bodyPr>
          <a:lstStyle/>
          <a:p>
            <a:pPr algn="l"/>
            <a:r>
              <a:rPr lang="en-GB" sz="1800" b="0" i="0" dirty="0">
                <a:solidFill>
                  <a:srgbClr val="333333"/>
                </a:solidFill>
                <a:effectLst/>
              </a:rPr>
              <a:t>Though multiple workflows are available, the ATS process comprises the following steps:</a:t>
            </a:r>
          </a:p>
          <a:p>
            <a:endParaRPr lang="en-GB" dirty="0">
              <a:solidFill>
                <a:srgbClr val="333333"/>
              </a:solidFill>
            </a:endParaRPr>
          </a:p>
        </p:txBody>
      </p:sp>
      <p:grpSp>
        <p:nvGrpSpPr>
          <p:cNvPr id="18" name="Group 17">
            <a:extLst>
              <a:ext uri="{FF2B5EF4-FFF2-40B4-BE49-F238E27FC236}">
                <a16:creationId xmlns:a16="http://schemas.microsoft.com/office/drawing/2014/main" id="{62F66138-FFC9-4E8B-816D-CFEEF97E7241}"/>
              </a:ext>
            </a:extLst>
          </p:cNvPr>
          <p:cNvGrpSpPr/>
          <p:nvPr/>
        </p:nvGrpSpPr>
        <p:grpSpPr>
          <a:xfrm>
            <a:off x="271397" y="2302043"/>
            <a:ext cx="8596033" cy="1548943"/>
            <a:chOff x="335921" y="2099253"/>
            <a:chExt cx="8596033" cy="1548943"/>
          </a:xfrm>
        </p:grpSpPr>
        <p:sp>
          <p:nvSpPr>
            <p:cNvPr id="6" name="TextBox 5">
              <a:extLst>
                <a:ext uri="{FF2B5EF4-FFF2-40B4-BE49-F238E27FC236}">
                  <a16:creationId xmlns:a16="http://schemas.microsoft.com/office/drawing/2014/main" id="{4F9448FD-5F96-4A3F-88B2-EDA1E75E1FBC}"/>
                </a:ext>
              </a:extLst>
            </p:cNvPr>
            <p:cNvSpPr txBox="1"/>
            <p:nvPr/>
          </p:nvSpPr>
          <p:spPr>
            <a:xfrm>
              <a:off x="335921" y="2101619"/>
              <a:ext cx="1274921" cy="1546577"/>
            </a:xfrm>
            <a:prstGeom prst="rect">
              <a:avLst/>
            </a:prstGeom>
            <a:ln/>
          </p:spPr>
          <p:style>
            <a:lnRef idx="2">
              <a:schemeClr val="accent1"/>
            </a:lnRef>
            <a:fillRef idx="1">
              <a:schemeClr val="lt1"/>
            </a:fillRef>
            <a:effectRef idx="0">
              <a:schemeClr val="accent1"/>
            </a:effectRef>
            <a:fontRef idx="minor">
              <a:schemeClr val="dk1"/>
            </a:fontRef>
          </p:style>
          <p:txBody>
            <a:bodyPr wrap="square" lIns="91440" tIns="45720" rIns="91440" bIns="45720" rtlCol="0" anchor="t">
              <a:spAutoFit/>
            </a:bodyPr>
            <a:lstStyle/>
            <a:p>
              <a:pPr algn="ctr"/>
              <a:r>
                <a:rPr lang="en-GB" sz="1350" dirty="0"/>
                <a:t>Editor of Journal A decides to reject paper using a ‘transfer’ decision term</a:t>
              </a:r>
            </a:p>
          </p:txBody>
        </p:sp>
        <p:sp>
          <p:nvSpPr>
            <p:cNvPr id="7" name="TextBox 6">
              <a:extLst>
                <a:ext uri="{FF2B5EF4-FFF2-40B4-BE49-F238E27FC236}">
                  <a16:creationId xmlns:a16="http://schemas.microsoft.com/office/drawing/2014/main" id="{8ECEADA6-976F-4B69-A515-8E1042E036CC}"/>
                </a:ext>
              </a:extLst>
            </p:cNvPr>
            <p:cNvSpPr txBox="1"/>
            <p:nvPr/>
          </p:nvSpPr>
          <p:spPr>
            <a:xfrm>
              <a:off x="2138863" y="2099253"/>
              <a:ext cx="1274921" cy="1546577"/>
            </a:xfrm>
            <a:prstGeom prst="rect">
              <a:avLst/>
            </a:prstGeom>
            <a:noFill/>
            <a:ln>
              <a:solidFill>
                <a:schemeClr val="accent1"/>
              </a:solidFill>
            </a:ln>
          </p:spPr>
          <p:txBody>
            <a:bodyPr wrap="square" rtlCol="0">
              <a:spAutoFit/>
            </a:bodyPr>
            <a:lstStyle/>
            <a:p>
              <a:pPr algn="ctr"/>
              <a:r>
                <a:rPr lang="en-GB" sz="1350" dirty="0"/>
                <a:t>Paper is rejected from Journal A with offer of transfer to Journal B or Journal C</a:t>
              </a:r>
            </a:p>
          </p:txBody>
        </p:sp>
        <p:sp>
          <p:nvSpPr>
            <p:cNvPr id="8" name="TextBox 7">
              <a:extLst>
                <a:ext uri="{FF2B5EF4-FFF2-40B4-BE49-F238E27FC236}">
                  <a16:creationId xmlns:a16="http://schemas.microsoft.com/office/drawing/2014/main" id="{2A7FBD9A-14AF-4913-9A30-C825E489398D}"/>
                </a:ext>
              </a:extLst>
            </p:cNvPr>
            <p:cNvSpPr txBox="1"/>
            <p:nvPr/>
          </p:nvSpPr>
          <p:spPr>
            <a:xfrm>
              <a:off x="3970661" y="2325739"/>
              <a:ext cx="1274921" cy="923330"/>
            </a:xfrm>
            <a:prstGeom prst="rect">
              <a:avLst/>
            </a:prstGeom>
            <a:noFill/>
            <a:ln>
              <a:solidFill>
                <a:schemeClr val="accent1"/>
              </a:solidFill>
            </a:ln>
          </p:spPr>
          <p:txBody>
            <a:bodyPr wrap="square" rtlCol="0">
              <a:spAutoFit/>
            </a:bodyPr>
            <a:lstStyle/>
            <a:p>
              <a:pPr algn="ctr"/>
              <a:r>
                <a:rPr lang="en-GB" sz="1350" dirty="0"/>
                <a:t>Author accepts the transfer offer to Journal B</a:t>
              </a:r>
            </a:p>
          </p:txBody>
        </p:sp>
        <p:sp>
          <p:nvSpPr>
            <p:cNvPr id="9" name="TextBox 8">
              <a:extLst>
                <a:ext uri="{FF2B5EF4-FFF2-40B4-BE49-F238E27FC236}">
                  <a16:creationId xmlns:a16="http://schemas.microsoft.com/office/drawing/2014/main" id="{A5F2EB62-80F8-4764-B380-4E1A784FB7B7}"/>
                </a:ext>
              </a:extLst>
            </p:cNvPr>
            <p:cNvSpPr txBox="1"/>
            <p:nvPr/>
          </p:nvSpPr>
          <p:spPr>
            <a:xfrm>
              <a:off x="5868041" y="2221863"/>
              <a:ext cx="1274921" cy="1131079"/>
            </a:xfrm>
            <a:prstGeom prst="rect">
              <a:avLst/>
            </a:prstGeom>
            <a:noFill/>
            <a:ln>
              <a:solidFill>
                <a:schemeClr val="accent1"/>
              </a:solidFill>
            </a:ln>
          </p:spPr>
          <p:txBody>
            <a:bodyPr wrap="square" rtlCol="0">
              <a:spAutoFit/>
            </a:bodyPr>
            <a:lstStyle/>
            <a:p>
              <a:pPr algn="ctr"/>
              <a:r>
                <a:rPr lang="en-GB" sz="1350" dirty="0"/>
                <a:t>Author completes the submission of the paper to Journal B</a:t>
              </a:r>
            </a:p>
          </p:txBody>
        </p:sp>
        <p:sp>
          <p:nvSpPr>
            <p:cNvPr id="10" name="TextBox 9">
              <a:extLst>
                <a:ext uri="{FF2B5EF4-FFF2-40B4-BE49-F238E27FC236}">
                  <a16:creationId xmlns:a16="http://schemas.microsoft.com/office/drawing/2014/main" id="{47128B03-8271-48E7-A4A9-25D0FDEE14B5}"/>
                </a:ext>
              </a:extLst>
            </p:cNvPr>
            <p:cNvSpPr txBox="1"/>
            <p:nvPr/>
          </p:nvSpPr>
          <p:spPr>
            <a:xfrm>
              <a:off x="7657033" y="2325739"/>
              <a:ext cx="1274921" cy="923330"/>
            </a:xfrm>
            <a:prstGeom prst="rect">
              <a:avLst/>
            </a:prstGeom>
            <a:noFill/>
            <a:ln>
              <a:solidFill>
                <a:schemeClr val="accent1"/>
              </a:solidFill>
            </a:ln>
          </p:spPr>
          <p:txBody>
            <a:bodyPr wrap="square" rtlCol="0">
              <a:spAutoFit/>
            </a:bodyPr>
            <a:lstStyle/>
            <a:p>
              <a:pPr algn="ctr"/>
              <a:r>
                <a:rPr lang="en-GB" sz="1350" dirty="0"/>
                <a:t>Paper is accepted for publication in Journal B</a:t>
              </a:r>
            </a:p>
          </p:txBody>
        </p:sp>
        <p:cxnSp>
          <p:nvCxnSpPr>
            <p:cNvPr id="11" name="Straight Arrow Connector 10">
              <a:extLst>
                <a:ext uri="{FF2B5EF4-FFF2-40B4-BE49-F238E27FC236}">
                  <a16:creationId xmlns:a16="http://schemas.microsoft.com/office/drawing/2014/main" id="{A6F4D2C9-BDDE-4650-949B-45F2600E7F88}"/>
                </a:ext>
              </a:extLst>
            </p:cNvPr>
            <p:cNvCxnSpPr/>
            <p:nvPr/>
          </p:nvCxnSpPr>
          <p:spPr>
            <a:xfrm>
              <a:off x="1717522" y="2913008"/>
              <a:ext cx="190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7C20AD94-7DD4-47A8-B56A-316B55DAA520}"/>
                </a:ext>
              </a:extLst>
            </p:cNvPr>
            <p:cNvCxnSpPr/>
            <p:nvPr/>
          </p:nvCxnSpPr>
          <p:spPr>
            <a:xfrm>
              <a:off x="3561562" y="2893958"/>
              <a:ext cx="190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4B45B9F8-2608-4869-ADE7-B1339335D002}"/>
                </a:ext>
              </a:extLst>
            </p:cNvPr>
            <p:cNvCxnSpPr/>
            <p:nvPr/>
          </p:nvCxnSpPr>
          <p:spPr>
            <a:xfrm>
              <a:off x="5474182" y="2874908"/>
              <a:ext cx="190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DF5685D8-1475-4443-884D-6F0328B2E940}"/>
                </a:ext>
              </a:extLst>
            </p:cNvPr>
            <p:cNvCxnSpPr/>
            <p:nvPr/>
          </p:nvCxnSpPr>
          <p:spPr>
            <a:xfrm>
              <a:off x="7348702" y="2855858"/>
              <a:ext cx="190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2" name="Title 1">
            <a:extLst>
              <a:ext uri="{FF2B5EF4-FFF2-40B4-BE49-F238E27FC236}">
                <a16:creationId xmlns:a16="http://schemas.microsoft.com/office/drawing/2014/main" id="{7AF3A188-E7A9-49BF-8808-EC766693758F}"/>
              </a:ext>
            </a:extLst>
          </p:cNvPr>
          <p:cNvSpPr txBox="1">
            <a:spLocks/>
          </p:cNvSpPr>
          <p:nvPr/>
        </p:nvSpPr>
        <p:spPr>
          <a:xfrm>
            <a:off x="379516" y="454695"/>
            <a:ext cx="7991475" cy="462759"/>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GB" sz="2400" dirty="0"/>
              <a:t>ATS workflow </a:t>
            </a:r>
          </a:p>
        </p:txBody>
      </p:sp>
      <p:sp>
        <p:nvSpPr>
          <p:cNvPr id="15" name="TextBox 14">
            <a:extLst>
              <a:ext uri="{FF2B5EF4-FFF2-40B4-BE49-F238E27FC236}">
                <a16:creationId xmlns:a16="http://schemas.microsoft.com/office/drawing/2014/main" id="{DC767BD1-3179-4552-A1BE-055E964E4B07}"/>
              </a:ext>
            </a:extLst>
          </p:cNvPr>
          <p:cNvSpPr txBox="1"/>
          <p:nvPr/>
        </p:nvSpPr>
        <p:spPr>
          <a:xfrm>
            <a:off x="859094" y="4002343"/>
            <a:ext cx="7656252" cy="30777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1400" i="1" dirty="0">
                <a:ea typeface="+mn-lt"/>
                <a:cs typeface="+mn-lt"/>
              </a:rPr>
              <a:t>Guidance is that transfer offers should be made to approximately 60% of rejected manuscripts</a:t>
            </a:r>
            <a:endParaRPr lang="en-US" sz="1400" i="1">
              <a:cs typeface="Arial"/>
            </a:endParaRPr>
          </a:p>
        </p:txBody>
      </p:sp>
      <p:pic>
        <p:nvPicPr>
          <p:cNvPr id="16" name="Graphic 16" descr="Pencil with solid fill">
            <a:extLst>
              <a:ext uri="{FF2B5EF4-FFF2-40B4-BE49-F238E27FC236}">
                <a16:creationId xmlns:a16="http://schemas.microsoft.com/office/drawing/2014/main" id="{0A1F09EA-4612-4F75-9627-6AFA7875A1C7}"/>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12809" y="1755058"/>
            <a:ext cx="453513" cy="453513"/>
          </a:xfrm>
          <a:prstGeom prst="rect">
            <a:avLst/>
          </a:prstGeom>
        </p:spPr>
      </p:pic>
      <p:pic>
        <p:nvPicPr>
          <p:cNvPr id="17" name="Graphic 17" descr="Tick with solid fill">
            <a:extLst>
              <a:ext uri="{FF2B5EF4-FFF2-40B4-BE49-F238E27FC236}">
                <a16:creationId xmlns:a16="http://schemas.microsoft.com/office/drawing/2014/main" id="{EE7D5493-F508-4B35-9BEC-8345F632B0E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06130" y="1782710"/>
            <a:ext cx="425861" cy="453514"/>
          </a:xfrm>
          <a:prstGeom prst="rect">
            <a:avLst/>
          </a:prstGeom>
        </p:spPr>
      </p:pic>
      <p:pic>
        <p:nvPicPr>
          <p:cNvPr id="19" name="Graphic 19" descr="Shield Tick outline">
            <a:extLst>
              <a:ext uri="{FF2B5EF4-FFF2-40B4-BE49-F238E27FC236}">
                <a16:creationId xmlns:a16="http://schemas.microsoft.com/office/drawing/2014/main" id="{9FCDE28A-248A-4E0C-8D8C-E85E54C406C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318089" y="1727403"/>
            <a:ext cx="518039" cy="508821"/>
          </a:xfrm>
          <a:prstGeom prst="rect">
            <a:avLst/>
          </a:prstGeom>
        </p:spPr>
      </p:pic>
      <p:pic>
        <p:nvPicPr>
          <p:cNvPr id="20" name="Graphic 20" descr="Shield Cross with solid fill">
            <a:extLst>
              <a:ext uri="{FF2B5EF4-FFF2-40B4-BE49-F238E27FC236}">
                <a16:creationId xmlns:a16="http://schemas.microsoft.com/office/drawing/2014/main" id="{4D5F109B-ECE3-4319-9BAC-6DBEEC31D4D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220427" y="1782710"/>
            <a:ext cx="407426" cy="425861"/>
          </a:xfrm>
          <a:prstGeom prst="rect">
            <a:avLst/>
          </a:prstGeom>
        </p:spPr>
      </p:pic>
      <p:pic>
        <p:nvPicPr>
          <p:cNvPr id="21" name="Graphic 21" descr="Arrow: Slight curve with solid fill">
            <a:extLst>
              <a:ext uri="{FF2B5EF4-FFF2-40B4-BE49-F238E27FC236}">
                <a16:creationId xmlns:a16="http://schemas.microsoft.com/office/drawing/2014/main" id="{2CEC393C-2908-4A69-B78B-9CA9F5A6F8CD}"/>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2907276" y="1672096"/>
            <a:ext cx="573344" cy="619434"/>
          </a:xfrm>
          <a:prstGeom prst="rect">
            <a:avLst/>
          </a:prstGeom>
        </p:spPr>
      </p:pic>
    </p:spTree>
    <p:extLst>
      <p:ext uri="{BB962C8B-B14F-4D97-AF65-F5344CB8AC3E}">
        <p14:creationId xmlns:p14="http://schemas.microsoft.com/office/powerpoint/2010/main" val="2541819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DE0B-B7A2-4179-A91D-FECE83C62182}"/>
              </a:ext>
            </a:extLst>
          </p:cNvPr>
          <p:cNvSpPr>
            <a:spLocks noGrp="1"/>
          </p:cNvSpPr>
          <p:nvPr>
            <p:ph type="title"/>
          </p:nvPr>
        </p:nvSpPr>
        <p:spPr>
          <a:xfrm>
            <a:off x="370149" y="417122"/>
            <a:ext cx="7991475" cy="462759"/>
          </a:xfrm>
        </p:spPr>
        <p:txBody>
          <a:bodyPr/>
          <a:lstStyle/>
          <a:p>
            <a:r>
              <a:rPr lang="en-GB" sz="2400" dirty="0"/>
              <a:t>Common ATS Workflows			</a:t>
            </a:r>
          </a:p>
        </p:txBody>
      </p:sp>
      <p:sp>
        <p:nvSpPr>
          <p:cNvPr id="5" name="TextBox 4">
            <a:extLst>
              <a:ext uri="{FF2B5EF4-FFF2-40B4-BE49-F238E27FC236}">
                <a16:creationId xmlns:a16="http://schemas.microsoft.com/office/drawing/2014/main" id="{17BE2CFE-B562-4DD8-A536-36E8D1E91D91}"/>
              </a:ext>
            </a:extLst>
          </p:cNvPr>
          <p:cNvSpPr txBox="1"/>
          <p:nvPr/>
        </p:nvSpPr>
        <p:spPr>
          <a:xfrm>
            <a:off x="306687" y="1609930"/>
            <a:ext cx="8054937" cy="2739211"/>
          </a:xfrm>
          <a:prstGeom prst="rect">
            <a:avLst/>
          </a:prstGeom>
          <a:noFill/>
        </p:spPr>
        <p:txBody>
          <a:bodyPr wrap="square" lIns="91440" tIns="45720" rIns="91440" bIns="45720" anchor="t">
            <a:spAutoFit/>
          </a:bodyPr>
          <a:lstStyle/>
          <a:p>
            <a:pPr algn="l">
              <a:buFont typeface="Arial" panose="020B0604020202020204" pitchFamily="34" charset="0"/>
              <a:buChar char="•"/>
            </a:pPr>
            <a:r>
              <a:rPr lang="en-GB" sz="1600" b="0" i="0" dirty="0">
                <a:solidFill>
                  <a:srgbClr val="333333"/>
                </a:solidFill>
                <a:effectLst/>
                <a:latin typeface="Arial"/>
                <a:cs typeface="Arial"/>
              </a:rPr>
              <a:t>Editors’ Choice</a:t>
            </a:r>
          </a:p>
          <a:p>
            <a:pPr algn="l">
              <a:buFont typeface="Arial" panose="020B0604020202020204" pitchFamily="34" charset="0"/>
              <a:buChar char="•"/>
            </a:pPr>
            <a:endParaRPr lang="en-GB" sz="1600" dirty="0">
              <a:solidFill>
                <a:srgbClr val="333333"/>
              </a:solidFill>
              <a:latin typeface="Arial"/>
              <a:cs typeface="Arial"/>
            </a:endParaRPr>
          </a:p>
          <a:p>
            <a:pPr algn="l">
              <a:buFont typeface="Arial" panose="020B0604020202020204" pitchFamily="34" charset="0"/>
              <a:buChar char="•"/>
            </a:pPr>
            <a:endParaRPr lang="en-GB" sz="1600" dirty="0">
              <a:solidFill>
                <a:srgbClr val="333333"/>
              </a:solidFill>
              <a:latin typeface="Arial"/>
              <a:cs typeface="Arial"/>
            </a:endParaRPr>
          </a:p>
          <a:p>
            <a:pPr algn="l">
              <a:buFont typeface="Arial" panose="020B0604020202020204" pitchFamily="34" charset="0"/>
              <a:buChar char="•"/>
            </a:pPr>
            <a:endParaRPr lang="en-GB" sz="1600" dirty="0">
              <a:solidFill>
                <a:srgbClr val="333333"/>
              </a:solidFill>
              <a:latin typeface="Arial"/>
              <a:cs typeface="Arial"/>
            </a:endParaRPr>
          </a:p>
          <a:p>
            <a:pPr>
              <a:buFont typeface="Arial" panose="020B0604020202020204" pitchFamily="34" charset="0"/>
              <a:buChar char="•"/>
            </a:pPr>
            <a:endParaRPr lang="en-GB" sz="1600" dirty="0">
              <a:solidFill>
                <a:srgbClr val="333333"/>
              </a:solidFill>
              <a:latin typeface="Arial"/>
              <a:cs typeface="Arial"/>
            </a:endParaRPr>
          </a:p>
          <a:p>
            <a:pPr>
              <a:buFont typeface="Arial" panose="020B0604020202020204" pitchFamily="34" charset="0"/>
              <a:buChar char="•"/>
            </a:pPr>
            <a:endParaRPr lang="en-GB" sz="1600" dirty="0">
              <a:solidFill>
                <a:srgbClr val="333333"/>
              </a:solidFill>
              <a:latin typeface="Arial"/>
              <a:cs typeface="Arial"/>
            </a:endParaRPr>
          </a:p>
          <a:p>
            <a:pPr algn="l">
              <a:buFont typeface="Arial" panose="020B0604020202020204" pitchFamily="34" charset="0"/>
              <a:buChar char="•"/>
            </a:pPr>
            <a:r>
              <a:rPr lang="en-GB" sz="1600" b="0" i="0" dirty="0">
                <a:solidFill>
                  <a:srgbClr val="333333"/>
                </a:solidFill>
                <a:effectLst/>
                <a:latin typeface="Arial"/>
                <a:cs typeface="Arial"/>
              </a:rPr>
              <a:t>Authors’ Choice</a:t>
            </a:r>
            <a:endParaRPr lang="en-GB" dirty="0">
              <a:cs typeface="Arial"/>
            </a:endParaRPr>
          </a:p>
          <a:p>
            <a:pPr algn="l">
              <a:buFont typeface="Arial" panose="020B0604020202020204" pitchFamily="34" charset="0"/>
              <a:buChar char="•"/>
            </a:pPr>
            <a:endParaRPr lang="en-GB" sz="1200" dirty="0">
              <a:solidFill>
                <a:srgbClr val="333333"/>
              </a:solidFill>
              <a:latin typeface="ElsevierDisplay-"/>
            </a:endParaRPr>
          </a:p>
          <a:p>
            <a:pPr algn="l">
              <a:buFont typeface="Arial" panose="020B0604020202020204" pitchFamily="34" charset="0"/>
              <a:buChar char="•"/>
            </a:pPr>
            <a:endParaRPr lang="en-GB" sz="1200" b="0" i="0" dirty="0">
              <a:solidFill>
                <a:srgbClr val="333333"/>
              </a:solidFill>
              <a:effectLst/>
              <a:latin typeface="ElsevierDisplay-"/>
            </a:endParaRPr>
          </a:p>
          <a:p>
            <a:pPr algn="l">
              <a:buFont typeface="Arial" panose="020B0604020202020204" pitchFamily="34" charset="0"/>
              <a:buChar char="•"/>
            </a:pPr>
            <a:endParaRPr lang="en-GB" sz="1200" b="0" i="0" dirty="0">
              <a:solidFill>
                <a:srgbClr val="333333"/>
              </a:solidFill>
              <a:effectLst/>
              <a:latin typeface="ElsevierDisplay-"/>
            </a:endParaRPr>
          </a:p>
          <a:p>
            <a:pPr algn="l">
              <a:buFont typeface="Arial" panose="020B0604020202020204" pitchFamily="34" charset="0"/>
              <a:buChar char="•"/>
            </a:pPr>
            <a:endParaRPr lang="en-GB" sz="1200" b="0" i="0" dirty="0">
              <a:solidFill>
                <a:srgbClr val="333333"/>
              </a:solidFill>
              <a:effectLst/>
              <a:latin typeface="ElsevierDisplay-"/>
            </a:endParaRPr>
          </a:p>
          <a:p>
            <a:pPr algn="l">
              <a:buFont typeface="Arial" panose="020B0604020202020204" pitchFamily="34" charset="0"/>
              <a:buChar char="•"/>
            </a:pPr>
            <a:endParaRPr lang="en-GB" sz="1200" b="0" i="0" dirty="0">
              <a:solidFill>
                <a:srgbClr val="333333"/>
              </a:solidFill>
              <a:effectLst/>
              <a:latin typeface="ElsevierDisplay-"/>
            </a:endParaRPr>
          </a:p>
        </p:txBody>
      </p:sp>
      <p:cxnSp>
        <p:nvCxnSpPr>
          <p:cNvPr id="6" name="Straight Arrow Connector 5">
            <a:extLst>
              <a:ext uri="{FF2B5EF4-FFF2-40B4-BE49-F238E27FC236}">
                <a16:creationId xmlns:a16="http://schemas.microsoft.com/office/drawing/2014/main" id="{AE903598-A64A-4114-BE8F-F1CCDE3C2C1F}"/>
              </a:ext>
            </a:extLst>
          </p:cNvPr>
          <p:cNvCxnSpPr/>
          <p:nvPr/>
        </p:nvCxnSpPr>
        <p:spPr>
          <a:xfrm>
            <a:off x="3716449" y="1825064"/>
            <a:ext cx="190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FD0B52B7-282C-44C0-B29F-389E67B0B171}"/>
              </a:ext>
            </a:extLst>
          </p:cNvPr>
          <p:cNvCxnSpPr/>
          <p:nvPr/>
        </p:nvCxnSpPr>
        <p:spPr>
          <a:xfrm>
            <a:off x="5621982" y="1824752"/>
            <a:ext cx="19050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087A7798-52BC-4DE9-B7CD-D8D4B2AF7994}"/>
              </a:ext>
            </a:extLst>
          </p:cNvPr>
          <p:cNvSpPr txBox="1"/>
          <p:nvPr/>
        </p:nvSpPr>
        <p:spPr>
          <a:xfrm>
            <a:off x="2330792" y="1089707"/>
            <a:ext cx="1274921" cy="1384995"/>
          </a:xfrm>
          <a:prstGeom prst="rect">
            <a:avLst/>
          </a:prstGeom>
          <a:noFill/>
          <a:ln>
            <a:solidFill>
              <a:schemeClr val="accent1"/>
            </a:solidFill>
          </a:ln>
        </p:spPr>
        <p:txBody>
          <a:bodyPr wrap="square" lIns="91440" tIns="45720" rIns="91440" bIns="45720" rtlCol="0" anchor="t">
            <a:spAutoFit/>
          </a:bodyPr>
          <a:lstStyle/>
          <a:p>
            <a:pPr algn="ctr"/>
            <a:r>
              <a:rPr lang="en-GB" sz="1400" dirty="0"/>
              <a:t>Feeder journal Editor rejects paper using a transfer decision term</a:t>
            </a:r>
            <a:endParaRPr lang="en-GB" sz="1400" dirty="0">
              <a:cs typeface="Arial"/>
            </a:endParaRPr>
          </a:p>
        </p:txBody>
      </p:sp>
      <p:sp>
        <p:nvSpPr>
          <p:cNvPr id="9" name="TextBox 8">
            <a:extLst>
              <a:ext uri="{FF2B5EF4-FFF2-40B4-BE49-F238E27FC236}">
                <a16:creationId xmlns:a16="http://schemas.microsoft.com/office/drawing/2014/main" id="{F3ABBA42-96A6-4251-B854-A24514419142}"/>
              </a:ext>
            </a:extLst>
          </p:cNvPr>
          <p:cNvSpPr txBox="1"/>
          <p:nvPr/>
        </p:nvSpPr>
        <p:spPr>
          <a:xfrm>
            <a:off x="4105594" y="1282687"/>
            <a:ext cx="1339445" cy="972542"/>
          </a:xfrm>
          <a:prstGeom prst="rect">
            <a:avLst/>
          </a:prstGeom>
          <a:noFill/>
          <a:ln w="28575">
            <a:solidFill>
              <a:srgbClr val="FFC000"/>
            </a:solidFill>
          </a:ln>
        </p:spPr>
        <p:txBody>
          <a:bodyPr wrap="square" lIns="91440" tIns="45720" rIns="91440" bIns="45720" rtlCol="0" anchor="t">
            <a:spAutoFit/>
          </a:bodyPr>
          <a:lstStyle/>
          <a:p>
            <a:pPr algn="ctr"/>
            <a:r>
              <a:rPr lang="en-GB" sz="1400" dirty="0"/>
              <a:t>Editor </a:t>
            </a:r>
            <a:r>
              <a:rPr lang="en-GB" sz="1400" b="1" u="sng" dirty="0"/>
              <a:t>selects</a:t>
            </a:r>
            <a:r>
              <a:rPr lang="en-GB" sz="1400" dirty="0"/>
              <a:t> </a:t>
            </a:r>
            <a:endParaRPr lang="en-US" dirty="0"/>
          </a:p>
          <a:p>
            <a:pPr algn="ctr"/>
            <a:r>
              <a:rPr lang="en-GB" sz="1400" dirty="0"/>
              <a:t>receiver journals</a:t>
            </a:r>
            <a:endParaRPr lang="en-GB" dirty="0"/>
          </a:p>
        </p:txBody>
      </p:sp>
      <p:cxnSp>
        <p:nvCxnSpPr>
          <p:cNvPr id="10" name="Straight Arrow Connector 9">
            <a:extLst>
              <a:ext uri="{FF2B5EF4-FFF2-40B4-BE49-F238E27FC236}">
                <a16:creationId xmlns:a16="http://schemas.microsoft.com/office/drawing/2014/main" id="{ECCD7C6C-59E3-4C84-9180-4D1DB06B29E9}"/>
              </a:ext>
            </a:extLst>
          </p:cNvPr>
          <p:cNvCxnSpPr>
            <a:cxnSpLocks/>
          </p:cNvCxnSpPr>
          <p:nvPr/>
        </p:nvCxnSpPr>
        <p:spPr>
          <a:xfrm>
            <a:off x="3777942" y="3059871"/>
            <a:ext cx="209619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71CD4729-6AB6-4D38-80D9-B4CC6DF94916}"/>
              </a:ext>
            </a:extLst>
          </p:cNvPr>
          <p:cNvSpPr txBox="1"/>
          <p:nvPr/>
        </p:nvSpPr>
        <p:spPr>
          <a:xfrm>
            <a:off x="2330792" y="2718005"/>
            <a:ext cx="1274921" cy="1384995"/>
          </a:xfrm>
          <a:prstGeom prst="rect">
            <a:avLst/>
          </a:prstGeom>
          <a:noFill/>
          <a:ln>
            <a:solidFill>
              <a:schemeClr val="accent1"/>
            </a:solidFill>
          </a:ln>
        </p:spPr>
        <p:txBody>
          <a:bodyPr wrap="square" lIns="91440" tIns="45720" rIns="91440" bIns="45720" rtlCol="0" anchor="t">
            <a:spAutoFit/>
          </a:bodyPr>
          <a:lstStyle/>
          <a:p>
            <a:pPr algn="ctr"/>
            <a:r>
              <a:rPr lang="en-GB" sz="1400" dirty="0"/>
              <a:t>Feeder journal Editor rejects the paper using a transfer decision term</a:t>
            </a:r>
            <a:endParaRPr lang="en-GB" sz="1400" dirty="0">
              <a:cs typeface="Arial"/>
            </a:endParaRPr>
          </a:p>
        </p:txBody>
      </p:sp>
      <p:sp>
        <p:nvSpPr>
          <p:cNvPr id="16" name="TextBox 15">
            <a:extLst>
              <a:ext uri="{FF2B5EF4-FFF2-40B4-BE49-F238E27FC236}">
                <a16:creationId xmlns:a16="http://schemas.microsoft.com/office/drawing/2014/main" id="{F4CCE833-934E-4FDA-8BF6-C788FC884CF9}"/>
              </a:ext>
            </a:extLst>
          </p:cNvPr>
          <p:cNvSpPr txBox="1"/>
          <p:nvPr/>
        </p:nvSpPr>
        <p:spPr>
          <a:xfrm>
            <a:off x="6002095" y="1190278"/>
            <a:ext cx="1981503" cy="954107"/>
          </a:xfrm>
          <a:prstGeom prst="rect">
            <a:avLst/>
          </a:prstGeom>
          <a:noFill/>
          <a:ln>
            <a:solidFill>
              <a:schemeClr val="accent1"/>
            </a:solidFill>
          </a:ln>
        </p:spPr>
        <p:txBody>
          <a:bodyPr wrap="square" lIns="91440" tIns="45720" rIns="91440" bIns="45720" rtlCol="0" anchor="t">
            <a:spAutoFit/>
          </a:bodyPr>
          <a:lstStyle/>
          <a:p>
            <a:pPr algn="ctr"/>
            <a:r>
              <a:rPr lang="en-GB" sz="1400" dirty="0"/>
              <a:t>Author is sent offer to transfer to </a:t>
            </a:r>
            <a:r>
              <a:rPr lang="en-GB" sz="1400" b="1" u="sng" dirty="0"/>
              <a:t>selected</a:t>
            </a:r>
            <a:r>
              <a:rPr lang="en-GB" sz="1400" dirty="0"/>
              <a:t> receiver journals</a:t>
            </a:r>
          </a:p>
        </p:txBody>
      </p:sp>
      <p:sp>
        <p:nvSpPr>
          <p:cNvPr id="17" name="TextBox 16">
            <a:extLst>
              <a:ext uri="{FF2B5EF4-FFF2-40B4-BE49-F238E27FC236}">
                <a16:creationId xmlns:a16="http://schemas.microsoft.com/office/drawing/2014/main" id="{B31DE9BD-2623-4C5B-930D-0BDD3FA35DEE}"/>
              </a:ext>
            </a:extLst>
          </p:cNvPr>
          <p:cNvSpPr txBox="1"/>
          <p:nvPr/>
        </p:nvSpPr>
        <p:spPr>
          <a:xfrm>
            <a:off x="6002095" y="2730656"/>
            <a:ext cx="1981503" cy="1169551"/>
          </a:xfrm>
          <a:prstGeom prst="rect">
            <a:avLst/>
          </a:prstGeom>
          <a:noFill/>
          <a:ln>
            <a:solidFill>
              <a:schemeClr val="accent1"/>
            </a:solidFill>
          </a:ln>
        </p:spPr>
        <p:txBody>
          <a:bodyPr wrap="square" lIns="91440" tIns="45720" rIns="91440" bIns="45720" rtlCol="0" anchor="t">
            <a:spAutoFit/>
          </a:bodyPr>
          <a:lstStyle/>
          <a:p>
            <a:pPr algn="ctr"/>
            <a:r>
              <a:rPr lang="en-GB" sz="1400" dirty="0"/>
              <a:t>Author is sent offer to transfer to </a:t>
            </a:r>
            <a:r>
              <a:rPr lang="en-GB" sz="1400" b="1" u="sng" dirty="0"/>
              <a:t>ALL</a:t>
            </a:r>
            <a:r>
              <a:rPr lang="en-GB" sz="1400" dirty="0"/>
              <a:t> receiver journals and makes their own selection</a:t>
            </a:r>
            <a:endParaRPr lang="en-GB" sz="1400" dirty="0">
              <a:cs typeface="Arial"/>
            </a:endParaRPr>
          </a:p>
        </p:txBody>
      </p:sp>
      <p:sp>
        <p:nvSpPr>
          <p:cNvPr id="18" name="Title 3">
            <a:extLst>
              <a:ext uri="{FF2B5EF4-FFF2-40B4-BE49-F238E27FC236}">
                <a16:creationId xmlns:a16="http://schemas.microsoft.com/office/drawing/2014/main" id="{6083815B-508F-4CA8-B3E2-3C3C4A728594}"/>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Tree>
    <p:extLst>
      <p:ext uri="{BB962C8B-B14F-4D97-AF65-F5344CB8AC3E}">
        <p14:creationId xmlns:p14="http://schemas.microsoft.com/office/powerpoint/2010/main" val="2545417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78DE0B-B7A2-4179-A91D-FECE83C62182}"/>
              </a:ext>
            </a:extLst>
          </p:cNvPr>
          <p:cNvSpPr>
            <a:spLocks noGrp="1"/>
          </p:cNvSpPr>
          <p:nvPr>
            <p:ph type="title"/>
          </p:nvPr>
        </p:nvSpPr>
        <p:spPr>
          <a:xfrm>
            <a:off x="443048" y="488605"/>
            <a:ext cx="7991475" cy="462759"/>
          </a:xfrm>
        </p:spPr>
        <p:txBody>
          <a:bodyPr/>
          <a:lstStyle/>
          <a:p>
            <a:r>
              <a:rPr lang="en-GB" sz="2400" dirty="0"/>
              <a:t>Common ATS Decision Terms				</a:t>
            </a:r>
          </a:p>
        </p:txBody>
      </p:sp>
      <p:sp>
        <p:nvSpPr>
          <p:cNvPr id="16" name="TextBox 15">
            <a:extLst>
              <a:ext uri="{FF2B5EF4-FFF2-40B4-BE49-F238E27FC236}">
                <a16:creationId xmlns:a16="http://schemas.microsoft.com/office/drawing/2014/main" id="{34F0337C-B3F8-498F-A6C0-F825141B539F}"/>
              </a:ext>
            </a:extLst>
          </p:cNvPr>
          <p:cNvSpPr txBox="1"/>
          <p:nvPr/>
        </p:nvSpPr>
        <p:spPr>
          <a:xfrm>
            <a:off x="443048" y="1177020"/>
            <a:ext cx="8064305" cy="3662541"/>
          </a:xfrm>
          <a:prstGeom prst="rect">
            <a:avLst/>
          </a:prstGeom>
          <a:noFill/>
        </p:spPr>
        <p:txBody>
          <a:bodyPr wrap="square" lIns="91440" tIns="45720" rIns="91440" bIns="45720" anchor="t">
            <a:spAutoFit/>
          </a:bodyPr>
          <a:lstStyle/>
          <a:p>
            <a:pPr>
              <a:buFont typeface="Arial" panose="020B0604020202020204" pitchFamily="34" charset="0"/>
              <a:buChar char="•"/>
            </a:pPr>
            <a:r>
              <a:rPr lang="en-GB" sz="1400" b="1" i="0" dirty="0">
                <a:solidFill>
                  <a:srgbClr val="333333"/>
                </a:solidFill>
                <a:effectLst/>
                <a:cs typeface="Arial"/>
              </a:rPr>
              <a:t>Transfer Pre-Review</a:t>
            </a:r>
            <a:r>
              <a:rPr lang="en-GB" sz="1400" b="1" dirty="0">
                <a:solidFill>
                  <a:srgbClr val="333333"/>
                </a:solidFill>
                <a:cs typeface="Arial"/>
              </a:rPr>
              <a:t> </a:t>
            </a:r>
            <a:r>
              <a:rPr lang="en-GB" sz="1400" dirty="0">
                <a:solidFill>
                  <a:srgbClr val="333333"/>
                </a:solidFill>
                <a:cs typeface="Arial"/>
              </a:rPr>
              <a:t> </a:t>
            </a:r>
            <a:r>
              <a:rPr lang="en-GB" sz="1400" b="0" i="0" dirty="0">
                <a:solidFill>
                  <a:srgbClr val="333333"/>
                </a:solidFill>
                <a:effectLst/>
                <a:cs typeface="Arial"/>
              </a:rPr>
              <a:t> </a:t>
            </a:r>
            <a:r>
              <a:rPr lang="en-GB" sz="1400" dirty="0">
                <a:solidFill>
                  <a:srgbClr val="333333"/>
                </a:solidFill>
                <a:cs typeface="Arial"/>
              </a:rPr>
              <a:t>Reject and transfer decision</a:t>
            </a:r>
            <a:r>
              <a:rPr lang="en-GB" sz="1400" b="0" i="0" dirty="0">
                <a:solidFill>
                  <a:srgbClr val="333333"/>
                </a:solidFill>
                <a:effectLst/>
                <a:cs typeface="Arial"/>
              </a:rPr>
              <a:t> </a:t>
            </a:r>
            <a:r>
              <a:rPr lang="en-GB" sz="1400" dirty="0">
                <a:solidFill>
                  <a:srgbClr val="333333"/>
                </a:solidFill>
                <a:cs typeface="Arial"/>
              </a:rPr>
              <a:t>is made</a:t>
            </a:r>
            <a:r>
              <a:rPr lang="en-GB" sz="1400" b="0" i="0" dirty="0">
                <a:solidFill>
                  <a:srgbClr val="333333"/>
                </a:solidFill>
                <a:effectLst/>
                <a:cs typeface="Arial"/>
              </a:rPr>
              <a:t> pre-review (</a:t>
            </a:r>
            <a:r>
              <a:rPr lang="en-GB" sz="1400" b="0" i="0" dirty="0" err="1">
                <a:solidFill>
                  <a:srgbClr val="333333"/>
                </a:solidFill>
                <a:effectLst/>
                <a:cs typeface="Arial"/>
              </a:rPr>
              <a:t>ie</a:t>
            </a:r>
            <a:r>
              <a:rPr lang="en-GB" sz="1400" b="0" i="0" dirty="0">
                <a:solidFill>
                  <a:srgbClr val="333333"/>
                </a:solidFill>
                <a:effectLst/>
                <a:cs typeface="Arial"/>
              </a:rPr>
              <a:t>, a “desk reject”).</a:t>
            </a:r>
            <a:r>
              <a:rPr lang="en-GB" sz="1400" dirty="0">
                <a:solidFill>
                  <a:srgbClr val="333333"/>
                </a:solidFill>
                <a:cs typeface="Arial"/>
              </a:rPr>
              <a:t> </a:t>
            </a:r>
            <a:endParaRPr lang="en-GB" sz="1400" b="0" i="0" dirty="0">
              <a:solidFill>
                <a:srgbClr val="333333"/>
              </a:solidFill>
              <a:effectLst/>
              <a:cs typeface="Arial"/>
            </a:endParaRPr>
          </a:p>
          <a:p>
            <a:pPr algn="l">
              <a:buFont typeface="Arial" panose="020B0604020202020204" pitchFamily="34" charset="0"/>
              <a:buChar char="•"/>
            </a:pPr>
            <a:endParaRPr lang="en-GB" sz="1400" dirty="0">
              <a:solidFill>
                <a:srgbClr val="333333"/>
              </a:solidFill>
              <a:cs typeface="Arial"/>
            </a:endParaRPr>
          </a:p>
          <a:p>
            <a:pPr>
              <a:buFont typeface="Arial" panose="020B0604020202020204" pitchFamily="34" charset="0"/>
              <a:buChar char="•"/>
            </a:pPr>
            <a:r>
              <a:rPr lang="en-GB" sz="1400" b="1" i="0" dirty="0">
                <a:solidFill>
                  <a:srgbClr val="333333"/>
                </a:solidFill>
                <a:effectLst/>
                <a:cs typeface="Arial"/>
              </a:rPr>
              <a:t>Transfer </a:t>
            </a:r>
            <a:r>
              <a:rPr lang="en-GB" sz="1400" b="1" dirty="0">
                <a:solidFill>
                  <a:srgbClr val="333333"/>
                </a:solidFill>
                <a:cs typeface="Arial"/>
              </a:rPr>
              <a:t>Post-Review  </a:t>
            </a:r>
            <a:r>
              <a:rPr lang="en-GB" sz="1400" dirty="0">
                <a:solidFill>
                  <a:srgbClr val="333333"/>
                </a:solidFill>
                <a:cs typeface="Arial"/>
              </a:rPr>
              <a:t>Reject and transfer</a:t>
            </a:r>
            <a:r>
              <a:rPr lang="en-GB" sz="1400" b="1" dirty="0">
                <a:solidFill>
                  <a:srgbClr val="333333"/>
                </a:solidFill>
                <a:cs typeface="Arial"/>
              </a:rPr>
              <a:t> </a:t>
            </a:r>
            <a:r>
              <a:rPr lang="en-GB" sz="1400" dirty="0">
                <a:solidFill>
                  <a:srgbClr val="333333"/>
                </a:solidFill>
                <a:cs typeface="Arial"/>
              </a:rPr>
              <a:t>decision</a:t>
            </a:r>
            <a:r>
              <a:rPr lang="en-GB" sz="1400" b="0" i="0" dirty="0">
                <a:solidFill>
                  <a:srgbClr val="333333"/>
                </a:solidFill>
                <a:effectLst/>
                <a:cs typeface="Arial"/>
              </a:rPr>
              <a:t> </a:t>
            </a:r>
            <a:r>
              <a:rPr lang="en-GB" sz="1400" dirty="0">
                <a:solidFill>
                  <a:srgbClr val="333333"/>
                </a:solidFill>
                <a:cs typeface="Arial"/>
              </a:rPr>
              <a:t>is made</a:t>
            </a:r>
            <a:r>
              <a:rPr lang="en-GB" sz="1400" b="0" i="0" dirty="0">
                <a:solidFill>
                  <a:srgbClr val="333333"/>
                </a:solidFill>
                <a:effectLst/>
                <a:cs typeface="Arial"/>
              </a:rPr>
              <a:t> post-review (</a:t>
            </a:r>
            <a:r>
              <a:rPr lang="en-GB" sz="1400" b="0" i="0" dirty="0" err="1">
                <a:solidFill>
                  <a:srgbClr val="333333"/>
                </a:solidFill>
                <a:effectLst/>
                <a:cs typeface="Arial"/>
              </a:rPr>
              <a:t>ie</a:t>
            </a:r>
            <a:r>
              <a:rPr lang="en-GB" sz="1400" b="0" i="0" dirty="0">
                <a:solidFill>
                  <a:srgbClr val="333333"/>
                </a:solidFill>
                <a:effectLst/>
                <a:cs typeface="Arial"/>
              </a:rPr>
              <a:t>, a “standard reject”). </a:t>
            </a:r>
            <a:r>
              <a:rPr lang="en-GB" sz="1400" dirty="0">
                <a:solidFill>
                  <a:srgbClr val="333333"/>
                </a:solidFill>
                <a:cs typeface="Arial"/>
              </a:rPr>
              <a:t> </a:t>
            </a:r>
            <a:endParaRPr lang="en-GB" sz="1400" b="0" i="0" dirty="0">
              <a:solidFill>
                <a:srgbClr val="333333"/>
              </a:solidFill>
              <a:effectLst/>
              <a:cs typeface="Arial"/>
            </a:endParaRPr>
          </a:p>
          <a:p>
            <a:pPr algn="l">
              <a:buFont typeface="Arial" panose="020B0604020202020204" pitchFamily="34" charset="0"/>
              <a:buChar char="•"/>
            </a:pPr>
            <a:endParaRPr lang="en-GB" sz="1400" b="0" i="0" dirty="0">
              <a:solidFill>
                <a:srgbClr val="333333"/>
              </a:solidFill>
              <a:effectLst/>
              <a:cs typeface="Arial"/>
            </a:endParaRPr>
          </a:p>
          <a:p>
            <a:pPr>
              <a:buFont typeface="Arial" panose="020B0604020202020204" pitchFamily="34" charset="0"/>
              <a:buChar char="•"/>
            </a:pPr>
            <a:r>
              <a:rPr lang="en-GB" sz="1400" b="1" i="0" dirty="0">
                <a:solidFill>
                  <a:srgbClr val="333333"/>
                </a:solidFill>
                <a:effectLst/>
                <a:cs typeface="Arial"/>
              </a:rPr>
              <a:t>Transfer Recommended Accept</a:t>
            </a:r>
            <a:r>
              <a:rPr lang="en-GB" sz="1400" b="1" dirty="0">
                <a:solidFill>
                  <a:srgbClr val="333333"/>
                </a:solidFill>
                <a:cs typeface="Arial"/>
              </a:rPr>
              <a:t>   </a:t>
            </a:r>
            <a:r>
              <a:rPr lang="en-GB" sz="1400" dirty="0">
                <a:solidFill>
                  <a:srgbClr val="333333"/>
                </a:solidFill>
                <a:cs typeface="Arial"/>
              </a:rPr>
              <a:t>Reject and transfer decision made post-review</a:t>
            </a:r>
            <a:r>
              <a:rPr lang="en-GB" sz="1400" b="0" i="0" dirty="0">
                <a:solidFill>
                  <a:srgbClr val="333333"/>
                </a:solidFill>
                <a:effectLst/>
                <a:cs typeface="Arial"/>
              </a:rPr>
              <a:t> that is used to guarantee acceptance in the </a:t>
            </a:r>
            <a:r>
              <a:rPr lang="en-GB" sz="1400" dirty="0">
                <a:solidFill>
                  <a:srgbClr val="333333"/>
                </a:solidFill>
                <a:cs typeface="Arial"/>
              </a:rPr>
              <a:t>receiver</a:t>
            </a:r>
            <a:r>
              <a:rPr lang="en-GB" sz="1400" b="0" i="0" dirty="0">
                <a:solidFill>
                  <a:srgbClr val="333333"/>
                </a:solidFill>
                <a:effectLst/>
                <a:cs typeface="Arial"/>
              </a:rPr>
              <a:t> journal. Feeder Editors may specify conditions of acceptance (</a:t>
            </a:r>
            <a:r>
              <a:rPr lang="en-GB" sz="1400" b="0" i="0" dirty="0" err="1">
                <a:solidFill>
                  <a:srgbClr val="333333"/>
                </a:solidFill>
                <a:effectLst/>
                <a:cs typeface="Arial"/>
              </a:rPr>
              <a:t>ie</a:t>
            </a:r>
            <a:r>
              <a:rPr lang="en-GB" sz="1400" b="0" i="0" dirty="0">
                <a:solidFill>
                  <a:srgbClr val="333333"/>
                </a:solidFill>
                <a:effectLst/>
                <a:cs typeface="Arial"/>
              </a:rPr>
              <a:t>, revisions) in the decision letter.</a:t>
            </a:r>
            <a:r>
              <a:rPr lang="en-GB" sz="1400" dirty="0">
                <a:solidFill>
                  <a:srgbClr val="333333"/>
                </a:solidFill>
                <a:cs typeface="Arial"/>
              </a:rPr>
              <a:t> </a:t>
            </a:r>
          </a:p>
          <a:p>
            <a:pPr>
              <a:buFont typeface="Arial" panose="020B0604020202020204" pitchFamily="34" charset="0"/>
              <a:buChar char="•"/>
            </a:pPr>
            <a:endParaRPr lang="en-GB" sz="1400" dirty="0">
              <a:solidFill>
                <a:srgbClr val="333333"/>
              </a:solidFill>
              <a:cs typeface="Arial"/>
            </a:endParaRPr>
          </a:p>
          <a:p>
            <a:pPr>
              <a:buFont typeface="Arial" panose="020B0604020202020204" pitchFamily="34" charset="0"/>
              <a:buChar char="•"/>
            </a:pPr>
            <a:r>
              <a:rPr lang="en-GB" sz="1400" b="1" dirty="0">
                <a:solidFill>
                  <a:srgbClr val="333333"/>
                </a:solidFill>
                <a:cs typeface="Arial"/>
              </a:rPr>
              <a:t>Transfer Guaranteed Review*  </a:t>
            </a:r>
            <a:r>
              <a:rPr lang="en-GB" sz="1400" dirty="0">
                <a:solidFill>
                  <a:srgbClr val="333333"/>
                </a:solidFill>
                <a:cs typeface="Arial"/>
              </a:rPr>
              <a:t>Reject and transfer decision made pre-review </a:t>
            </a:r>
            <a:r>
              <a:rPr lang="en-GB" sz="1400" b="0" i="0" dirty="0">
                <a:solidFill>
                  <a:srgbClr val="333333"/>
                </a:solidFill>
                <a:effectLst/>
                <a:cs typeface="Arial"/>
              </a:rPr>
              <a:t>that is used to guarantee peer review in the receiver journal.</a:t>
            </a:r>
            <a:r>
              <a:rPr lang="en-GB" sz="1400" dirty="0">
                <a:solidFill>
                  <a:srgbClr val="333333"/>
                </a:solidFill>
                <a:cs typeface="Arial"/>
              </a:rPr>
              <a:t> </a:t>
            </a:r>
          </a:p>
          <a:p>
            <a:pPr>
              <a:buFont typeface="Arial" panose="020B0604020202020204" pitchFamily="34" charset="0"/>
              <a:buChar char="•"/>
            </a:pPr>
            <a:endParaRPr lang="en-GB" sz="1400" b="0" i="0" dirty="0">
              <a:solidFill>
                <a:srgbClr val="333333"/>
              </a:solidFill>
              <a:effectLst/>
              <a:cs typeface="Arial"/>
            </a:endParaRPr>
          </a:p>
          <a:p>
            <a:r>
              <a:rPr lang="en-GB" sz="1400" dirty="0">
                <a:solidFill>
                  <a:srgbClr val="333333"/>
                </a:solidFill>
                <a:cs typeface="Arial"/>
              </a:rPr>
              <a:t>*If Editors are interested, they should flag to their Publishers, who can advise on what might be possible.</a:t>
            </a:r>
          </a:p>
          <a:p>
            <a:pPr>
              <a:buFont typeface="Arial" panose="020B0604020202020204" pitchFamily="34" charset="0"/>
              <a:buChar char="•"/>
            </a:pPr>
            <a:endParaRPr lang="en-GB" sz="1400" b="0" i="0" dirty="0">
              <a:solidFill>
                <a:srgbClr val="333333"/>
              </a:solidFill>
              <a:effectLst/>
              <a:cs typeface="Arial"/>
            </a:endParaRPr>
          </a:p>
          <a:p>
            <a:pPr algn="l">
              <a:buFont typeface="Arial" panose="020B0604020202020204" pitchFamily="34" charset="0"/>
              <a:buChar char="•"/>
            </a:pPr>
            <a:endParaRPr lang="en-GB" sz="1400" dirty="0">
              <a:solidFill>
                <a:srgbClr val="333333"/>
              </a:solidFill>
            </a:endParaRPr>
          </a:p>
          <a:p>
            <a:pPr algn="l">
              <a:buFont typeface="Arial" panose="020B0604020202020204" pitchFamily="34" charset="0"/>
              <a:buChar char="•"/>
            </a:pPr>
            <a:endParaRPr lang="en-GB" sz="1400" b="0" i="0" dirty="0">
              <a:solidFill>
                <a:srgbClr val="333333"/>
              </a:solidFill>
              <a:effectLst/>
            </a:endParaRPr>
          </a:p>
        </p:txBody>
      </p:sp>
      <p:sp>
        <p:nvSpPr>
          <p:cNvPr id="4" name="Title 3">
            <a:extLst>
              <a:ext uri="{FF2B5EF4-FFF2-40B4-BE49-F238E27FC236}">
                <a16:creationId xmlns:a16="http://schemas.microsoft.com/office/drawing/2014/main" id="{8B6F82EF-DE57-4053-83E4-660D497B3373}"/>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
        <p:nvSpPr>
          <p:cNvPr id="3" name="Rectangle 2">
            <a:extLst>
              <a:ext uri="{FF2B5EF4-FFF2-40B4-BE49-F238E27FC236}">
                <a16:creationId xmlns:a16="http://schemas.microsoft.com/office/drawing/2014/main" id="{466A5EE9-36CB-406D-A3E3-F65938E37250}"/>
              </a:ext>
            </a:extLst>
          </p:cNvPr>
          <p:cNvSpPr/>
          <p:nvPr/>
        </p:nvSpPr>
        <p:spPr>
          <a:xfrm>
            <a:off x="443048" y="1178351"/>
            <a:ext cx="1951360" cy="28280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5">
            <a:extLst>
              <a:ext uri="{FF2B5EF4-FFF2-40B4-BE49-F238E27FC236}">
                <a16:creationId xmlns:a16="http://schemas.microsoft.com/office/drawing/2014/main" id="{C8AD8981-5E4B-4728-B488-FA494D73B65B}"/>
              </a:ext>
            </a:extLst>
          </p:cNvPr>
          <p:cNvSpPr/>
          <p:nvPr/>
        </p:nvSpPr>
        <p:spPr>
          <a:xfrm>
            <a:off x="443048" y="1638410"/>
            <a:ext cx="2017348" cy="28280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D9ABD72-C6F6-48D9-855B-591E94CF3512}"/>
              </a:ext>
            </a:extLst>
          </p:cNvPr>
          <p:cNvSpPr/>
          <p:nvPr/>
        </p:nvSpPr>
        <p:spPr>
          <a:xfrm>
            <a:off x="443047" y="2024471"/>
            <a:ext cx="2894041" cy="28280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F9E1D5B2-E154-402C-A5A4-7E6C47527E7E}"/>
              </a:ext>
            </a:extLst>
          </p:cNvPr>
          <p:cNvSpPr/>
          <p:nvPr/>
        </p:nvSpPr>
        <p:spPr>
          <a:xfrm>
            <a:off x="443048" y="2880514"/>
            <a:ext cx="2656288" cy="282804"/>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5342265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6" grpId="0" animBg="1"/>
      <p:bldP spid="7"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DF756F-46D2-4C19-BB47-4D6259013FA0}"/>
              </a:ext>
            </a:extLst>
          </p:cNvPr>
          <p:cNvSpPr>
            <a:spLocks noGrp="1"/>
          </p:cNvSpPr>
          <p:nvPr>
            <p:ph type="title"/>
          </p:nvPr>
        </p:nvSpPr>
        <p:spPr>
          <a:xfrm>
            <a:off x="576262" y="426936"/>
            <a:ext cx="7991475" cy="462759"/>
          </a:xfrm>
        </p:spPr>
        <p:txBody>
          <a:bodyPr/>
          <a:lstStyle/>
          <a:p>
            <a:r>
              <a:rPr lang="en-GB" sz="2400" dirty="0"/>
              <a:t>Editor experience: Feeder Journal</a:t>
            </a:r>
          </a:p>
        </p:txBody>
      </p:sp>
      <p:pic>
        <p:nvPicPr>
          <p:cNvPr id="14" name="Picture 14" descr="A picture containing diagram&#10;&#10;Description automatically generated">
            <a:extLst>
              <a:ext uri="{FF2B5EF4-FFF2-40B4-BE49-F238E27FC236}">
                <a16:creationId xmlns:a16="http://schemas.microsoft.com/office/drawing/2014/main" id="{588A6E7B-3147-4674-97AC-0BBFDD5D766F}"/>
              </a:ext>
            </a:extLst>
          </p:cNvPr>
          <p:cNvPicPr>
            <a:picLocks noChangeAspect="1"/>
          </p:cNvPicPr>
          <p:nvPr/>
        </p:nvPicPr>
        <p:blipFill>
          <a:blip r:embed="rId3"/>
          <a:stretch>
            <a:fillRect/>
          </a:stretch>
        </p:blipFill>
        <p:spPr>
          <a:xfrm>
            <a:off x="251341" y="1517734"/>
            <a:ext cx="1619250" cy="1857375"/>
          </a:xfrm>
          <a:prstGeom prst="rect">
            <a:avLst/>
          </a:prstGeom>
        </p:spPr>
      </p:pic>
      <p:pic>
        <p:nvPicPr>
          <p:cNvPr id="15" name="Picture 15" descr="Graphical user interface, application&#10;&#10;Description automatically generated">
            <a:extLst>
              <a:ext uri="{FF2B5EF4-FFF2-40B4-BE49-F238E27FC236}">
                <a16:creationId xmlns:a16="http://schemas.microsoft.com/office/drawing/2014/main" id="{D594B790-F0D0-4F0B-B514-DD2552FAC5E7}"/>
              </a:ext>
            </a:extLst>
          </p:cNvPr>
          <p:cNvPicPr>
            <a:picLocks noChangeAspect="1"/>
          </p:cNvPicPr>
          <p:nvPr/>
        </p:nvPicPr>
        <p:blipFill>
          <a:blip r:embed="rId4"/>
          <a:stretch>
            <a:fillRect/>
          </a:stretch>
        </p:blipFill>
        <p:spPr>
          <a:xfrm>
            <a:off x="1875924" y="1494172"/>
            <a:ext cx="2324100" cy="1914525"/>
          </a:xfrm>
          <a:prstGeom prst="rect">
            <a:avLst/>
          </a:prstGeom>
        </p:spPr>
      </p:pic>
      <p:pic>
        <p:nvPicPr>
          <p:cNvPr id="16" name="Picture 16" descr="A picture containing diagram&#10;&#10;Description automatically generated">
            <a:extLst>
              <a:ext uri="{FF2B5EF4-FFF2-40B4-BE49-F238E27FC236}">
                <a16:creationId xmlns:a16="http://schemas.microsoft.com/office/drawing/2014/main" id="{B9F2A6A6-0907-4182-9660-81FD1C850B25}"/>
              </a:ext>
            </a:extLst>
          </p:cNvPr>
          <p:cNvPicPr>
            <a:picLocks noChangeAspect="1"/>
          </p:cNvPicPr>
          <p:nvPr/>
        </p:nvPicPr>
        <p:blipFill>
          <a:blip r:embed="rId5"/>
          <a:stretch>
            <a:fillRect/>
          </a:stretch>
        </p:blipFill>
        <p:spPr>
          <a:xfrm>
            <a:off x="4133874" y="1557321"/>
            <a:ext cx="1685925" cy="1838325"/>
          </a:xfrm>
          <a:prstGeom prst="rect">
            <a:avLst/>
          </a:prstGeom>
        </p:spPr>
      </p:pic>
      <p:pic>
        <p:nvPicPr>
          <p:cNvPr id="17" name="Picture 17" descr="Graphical user interface, text, application, chat or text message&#10;&#10;Description automatically generated">
            <a:extLst>
              <a:ext uri="{FF2B5EF4-FFF2-40B4-BE49-F238E27FC236}">
                <a16:creationId xmlns:a16="http://schemas.microsoft.com/office/drawing/2014/main" id="{64BAAAFA-8B6E-4A55-917C-006EBC81CD0D}"/>
              </a:ext>
            </a:extLst>
          </p:cNvPr>
          <p:cNvPicPr>
            <a:picLocks noChangeAspect="1"/>
          </p:cNvPicPr>
          <p:nvPr/>
        </p:nvPicPr>
        <p:blipFill>
          <a:blip r:embed="rId6"/>
          <a:stretch>
            <a:fillRect/>
          </a:stretch>
        </p:blipFill>
        <p:spPr>
          <a:xfrm>
            <a:off x="5827295" y="1634756"/>
            <a:ext cx="2743200" cy="1633356"/>
          </a:xfrm>
          <a:prstGeom prst="rect">
            <a:avLst/>
          </a:prstGeom>
        </p:spPr>
      </p:pic>
      <p:sp>
        <p:nvSpPr>
          <p:cNvPr id="7" name="Title 3">
            <a:extLst>
              <a:ext uri="{FF2B5EF4-FFF2-40B4-BE49-F238E27FC236}">
                <a16:creationId xmlns:a16="http://schemas.microsoft.com/office/drawing/2014/main" id="{20DCAE79-CD45-4D2E-8E2D-1E9BC70F301B}"/>
              </a:ext>
            </a:extLst>
          </p:cNvPr>
          <p:cNvSpPr txBox="1">
            <a:spLocks/>
          </p:cNvSpPr>
          <p:nvPr/>
        </p:nvSpPr>
        <p:spPr>
          <a:xfrm>
            <a:off x="543914" y="53877"/>
            <a:ext cx="7991475" cy="322043"/>
          </a:xfrm>
          <a:prstGeom prst="rect">
            <a:avLst/>
          </a:prstGeom>
        </p:spPr>
        <p:txBody>
          <a:bodyPr vert="horz" lIns="91440" tIns="0" rIns="91440" bIns="0" rtlCol="0" anchor="ctr" anchorCtr="0">
            <a:noAutofit/>
          </a:bodyPr>
          <a:lstStyle>
            <a:lvl1pPr algn="l" defTabSz="685800" rtl="0" eaLnBrk="1" latinLnBrk="0" hangingPunct="1">
              <a:lnSpc>
                <a:spcPct val="100000"/>
              </a:lnSpc>
              <a:spcBef>
                <a:spcPct val="0"/>
              </a:spcBef>
              <a:buNone/>
              <a:defRPr sz="2800" kern="1200">
                <a:solidFill>
                  <a:schemeClr val="tx1"/>
                </a:solidFill>
                <a:latin typeface="+mj-lt"/>
                <a:ea typeface="+mj-ea"/>
                <a:cs typeface="+mj-cs"/>
              </a:defRPr>
            </a:lvl1pPr>
          </a:lstStyle>
          <a:p>
            <a:r>
              <a:rPr lang="en-US" sz="900" b="1">
                <a:latin typeface="+mn-lt"/>
                <a:cs typeface="Calibri" panose="020F0502020204030204" pitchFamily="34" charset="0"/>
              </a:rPr>
              <a:t>3.0 </a:t>
            </a:r>
            <a:r>
              <a:rPr lang="en-GB" sz="900" b="1">
                <a:latin typeface="+mn-lt"/>
                <a:cs typeface="Calibri" panose="020F0502020204030204" pitchFamily="34" charset="0"/>
              </a:rPr>
              <a:t>Working with Article Transfer Service (ATS): a practical guide for editors</a:t>
            </a:r>
            <a:endParaRPr lang="en-US" sz="1050" b="1" dirty="0">
              <a:latin typeface="Calibri"/>
              <a:cs typeface="Calibri"/>
            </a:endParaRPr>
          </a:p>
        </p:txBody>
      </p:sp>
    </p:spTree>
    <p:extLst>
      <p:ext uri="{BB962C8B-B14F-4D97-AF65-F5344CB8AC3E}">
        <p14:creationId xmlns:p14="http://schemas.microsoft.com/office/powerpoint/2010/main" val="4252001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2" presetClass="entr" presetSubtype="2"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1+#ppt_w/2"/>
                                          </p:val>
                                        </p:tav>
                                        <p:tav tm="100000">
                                          <p:val>
                                            <p:strVal val="#ppt_x"/>
                                          </p:val>
                                        </p:tav>
                                      </p:tavLst>
                                    </p:anim>
                                    <p:anim calcmode="lin" valueType="num">
                                      <p:cBhvr additive="base">
                                        <p:cTn id="20"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Elsevier">
  <a:themeElements>
    <a:clrScheme name="Custom 1">
      <a:dk1>
        <a:srgbClr val="53565A"/>
      </a:dk1>
      <a:lt1>
        <a:srgbClr val="FFFFFF"/>
      </a:lt1>
      <a:dk2>
        <a:srgbClr val="FF6C00"/>
      </a:dk2>
      <a:lt2>
        <a:srgbClr val="E7E6E6"/>
      </a:lt2>
      <a:accent1>
        <a:srgbClr val="3678DF"/>
      </a:accent1>
      <a:accent2>
        <a:srgbClr val="FF6C00"/>
      </a:accent2>
      <a:accent3>
        <a:srgbClr val="FCD300"/>
      </a:accent3>
      <a:accent4>
        <a:srgbClr val="F73D28"/>
      </a:accent4>
      <a:accent5>
        <a:srgbClr val="8ED600"/>
      </a:accent5>
      <a:accent6>
        <a:srgbClr val="661CC9"/>
      </a:accent6>
      <a:hlink>
        <a:srgbClr val="0563C1"/>
      </a:hlink>
      <a:folHlink>
        <a:srgbClr val="FF6C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Dark grey">
      <a:srgbClr val="53565A"/>
    </a:custClr>
    <a:custClr name="Orange">
      <a:srgbClr val="FF6C00"/>
    </a:custClr>
    <a:custClr name="Grey footer">
      <a:srgbClr val="A7A8AA"/>
    </a:custClr>
  </a:custClrLst>
  <a:extLst>
    <a:ext uri="{05A4C25C-085E-4340-85A3-A5531E510DB2}">
      <thm15:themeFamily xmlns:thm15="http://schemas.microsoft.com/office/thememl/2012/main" name="ELS_ppt-presentation_Arial 16_9 new.potx" id="{D40443C0-16AF-4A5D-8290-255DEE5F8301}" vid="{38A45B1D-F117-4F8B-9F78-F1219F5478A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3240D99FC613D428B873140EE351AAD" ma:contentTypeVersion="13" ma:contentTypeDescription="Create a new document." ma:contentTypeScope="" ma:versionID="e2664585734eda8c265bb65ab294771b">
  <xsd:schema xmlns:xsd="http://www.w3.org/2001/XMLSchema" xmlns:xs="http://www.w3.org/2001/XMLSchema" xmlns:p="http://schemas.microsoft.com/office/2006/metadata/properties" xmlns:ns2="a95a7f2b-312e-4e19-affe-4c13e775043c" xmlns:ns3="46e5d717-afd6-4b8b-8e5c-7633aec8c82d" targetNamespace="http://schemas.microsoft.com/office/2006/metadata/properties" ma:root="true" ma:fieldsID="0f634070df21d043bd7d35a8419f7106" ns2:_="" ns3:_="">
    <xsd:import namespace="a95a7f2b-312e-4e19-affe-4c13e775043c"/>
    <xsd:import namespace="46e5d717-afd6-4b8b-8e5c-7633aec8c82d"/>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5a7f2b-312e-4e19-affe-4c13e775043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46e5d717-afd6-4b8b-8e5c-7633aec8c82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3AA27857-1C5C-4B1C-86F6-9E885A18CB1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5a7f2b-312e-4e19-affe-4c13e775043c"/>
    <ds:schemaRef ds:uri="46e5d717-afd6-4b8b-8e5c-7633aec8c82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251CEFF-DBE4-41E1-8619-749CD4335BD5}">
  <ds:schemaRefs>
    <ds:schemaRef ds:uri="http://schemas.microsoft.com/sharepoint/v3/contenttype/forms"/>
  </ds:schemaRefs>
</ds:datastoreItem>
</file>

<file path=customXml/itemProps3.xml><?xml version="1.0" encoding="utf-8"?>
<ds:datastoreItem xmlns:ds="http://schemas.openxmlformats.org/officeDocument/2006/customXml" ds:itemID="{E6ACF28E-78F7-493F-A93F-7CB884642E8F}">
  <ds:schemaRefs>
    <ds:schemaRef ds:uri="http://schemas.microsoft.com/office/infopath/2007/PartnerControls"/>
    <ds:schemaRef ds:uri="http://purl.org/dc/terms/"/>
    <ds:schemaRef ds:uri="46e5d717-afd6-4b8b-8e5c-7633aec8c82d"/>
    <ds:schemaRef ds:uri="http://schemas.microsoft.com/office/2006/documentManagement/types"/>
    <ds:schemaRef ds:uri="http://purl.org/dc/elements/1.1/"/>
    <ds:schemaRef ds:uri="http://schemas.openxmlformats.org/package/2006/metadata/core-properties"/>
    <ds:schemaRef ds:uri="a95a7f2b-312e-4e19-affe-4c13e775043c"/>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ELS_ppt-presentation_Arial 16_9 new colorscheme</Template>
  <TotalTime>0</TotalTime>
  <Words>2453</Words>
  <Application>Microsoft Office PowerPoint</Application>
  <PresentationFormat>On-screen Show (16:9)</PresentationFormat>
  <Paragraphs>220</Paragraphs>
  <Slides>14</Slides>
  <Notes>14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Calibri</vt:lpstr>
      <vt:lpstr>Courier New</vt:lpstr>
      <vt:lpstr>ElsevierDisplay-</vt:lpstr>
      <vt:lpstr>NexusSans</vt:lpstr>
      <vt:lpstr>Wingdings</vt:lpstr>
      <vt:lpstr>Elsevier</vt:lpstr>
      <vt:lpstr>LCM Webinar Series 3.0 Working with Article Transfer Service (ATS): a practical guide for editors </vt:lpstr>
      <vt:lpstr>3.0 Working with Article Transfer Service (ATS): a practical guide for editors</vt:lpstr>
      <vt:lpstr>3.0 Working with Article Transfer Service (ATS): a practical guide for editors</vt:lpstr>
      <vt:lpstr>Benefits of ATS</vt:lpstr>
      <vt:lpstr>ATS connections in Editorial Manager</vt:lpstr>
      <vt:lpstr>3.0 Working with Article Transfer Service (ATS): a practical guide for editors</vt:lpstr>
      <vt:lpstr>Common ATS Workflows   </vt:lpstr>
      <vt:lpstr>Common ATS Decision Terms    </vt:lpstr>
      <vt:lpstr>Editor experience: Feeder Journal</vt:lpstr>
      <vt:lpstr>Editor Experience: Feeder Journal</vt:lpstr>
      <vt:lpstr>Author's Perspective</vt:lpstr>
      <vt:lpstr>Editor Experience: Receiver Journal</vt:lpstr>
      <vt:lpstr>Editor Experience: Receiver Journal</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Editorial Manager (EM) Editor Training</dc:title>
  <dc:creator/>
  <cp:lastModifiedBy/>
  <cp:revision>410</cp:revision>
  <cp:lastPrinted>2018-07-23T12:36:44Z</cp:lastPrinted>
  <dcterms:created xsi:type="dcterms:W3CDTF">2018-05-29T20:11:58Z</dcterms:created>
  <dcterms:modified xsi:type="dcterms:W3CDTF">2021-12-09T13:56:21Z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0x01010063240D99FC613D428B873140EE351AAD</vt:lpwstr>
  </property>
  <property fmtid="{D5CDD505-2E9C-101B-9397-08002B2CF9AE}" pid="3" name="AuthorIds_UIVersion_1536">
    <vt:lpwstr>1927</vt:lpwstr>
  </property>
  <property fmtid="{D5CDD505-2E9C-101B-9397-08002B2CF9AE}" pid="4" name="AuthorIds_UIVersion_2048">
    <vt:lpwstr>6415</vt:lpwstr>
  </property>
  <property fmtid="{D5CDD505-2E9C-101B-9397-08002B2CF9AE}" pid="5" name="MSIP_Label_549ac42a-3eb4-4074-b885-aea26bd6241e_Enabled">
    <vt:lpwstr>true</vt:lpwstr>
  </property>
  <property fmtid="{D5CDD505-2E9C-101B-9397-08002B2CF9AE}" pid="6" name="MSIP_Label_549ac42a-3eb4-4074-b885-aea26bd6241e_SetDate">
    <vt:lpwstr>2021-03-10T20:58:07Z</vt:lpwstr>
  </property>
  <property fmtid="{D5CDD505-2E9C-101B-9397-08002B2CF9AE}" pid="7" name="MSIP_Label_549ac42a-3eb4-4074-b885-aea26bd6241e_Method">
    <vt:lpwstr>Standard</vt:lpwstr>
  </property>
  <property fmtid="{D5CDD505-2E9C-101B-9397-08002B2CF9AE}" pid="8" name="MSIP_Label_549ac42a-3eb4-4074-b885-aea26bd6241e_Name">
    <vt:lpwstr>General Business</vt:lpwstr>
  </property>
  <property fmtid="{D5CDD505-2E9C-101B-9397-08002B2CF9AE}" pid="9" name="MSIP_Label_549ac42a-3eb4-4074-b885-aea26bd6241e_SiteId">
    <vt:lpwstr>9274ee3f-9425-4109-a27f-9fb15c10675d</vt:lpwstr>
  </property>
  <property fmtid="{D5CDD505-2E9C-101B-9397-08002B2CF9AE}" pid="10" name="MSIP_Label_549ac42a-3eb4-4074-b885-aea26bd6241e_ActionId">
    <vt:lpwstr>a5d80868-6a9b-4964-a09d-9831dd6674cb</vt:lpwstr>
  </property>
  <property fmtid="{D5CDD505-2E9C-101B-9397-08002B2CF9AE}" pid="11" name="MSIP_Label_549ac42a-3eb4-4074-b885-aea26bd6241e_ContentBits">
    <vt:lpwstr>0</vt:lpwstr>
  </property>
</Properties>
</file>